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9" r:id="rId4"/>
    <p:sldId id="263" r:id="rId5"/>
    <p:sldId id="265" r:id="rId6"/>
    <p:sldId id="258" r:id="rId7"/>
    <p:sldId id="260" r:id="rId8"/>
    <p:sldId id="261" r:id="rId9"/>
    <p:sldId id="264" r:id="rId10"/>
    <p:sldId id="257"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58" autoAdjust="0"/>
    <p:restoredTop sz="94660"/>
  </p:normalViewPr>
  <p:slideViewPr>
    <p:cSldViewPr snapToGrid="0">
      <p:cViewPr varScale="1">
        <p:scale>
          <a:sx n="160" d="100"/>
          <a:sy n="160"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E33FC8-EDAE-4FC1-9E0D-A60C13C659F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FCC3F94-5A83-4709-8D67-74919B61B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5E9BD47-2CB8-483C-86F4-D5070FB51A43}"/>
              </a:ext>
            </a:extLst>
          </p:cNvPr>
          <p:cNvSpPr>
            <a:spLocks noGrp="1"/>
          </p:cNvSpPr>
          <p:nvPr>
            <p:ph type="dt" sz="half" idx="10"/>
          </p:nvPr>
        </p:nvSpPr>
        <p:spPr/>
        <p:txBody>
          <a:bodyPr/>
          <a:lstStyle/>
          <a:p>
            <a:fld id="{06320E37-F5E9-460A-B9A8-B16835C13E4A}" type="datetimeFigureOut">
              <a:rPr lang="nl-NL" smtClean="0"/>
              <a:t>07-10-21</a:t>
            </a:fld>
            <a:endParaRPr lang="nl-NL"/>
          </a:p>
        </p:txBody>
      </p:sp>
      <p:sp>
        <p:nvSpPr>
          <p:cNvPr id="5" name="Tijdelijke aanduiding voor voettekst 4">
            <a:extLst>
              <a:ext uri="{FF2B5EF4-FFF2-40B4-BE49-F238E27FC236}">
                <a16:creationId xmlns:a16="http://schemas.microsoft.com/office/drawing/2014/main" id="{05AF998F-5685-449E-9176-6BB94DF298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4466C3-0432-42D8-9E9D-C2AF9F26C464}"/>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295422808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41E9F-7A90-4B86-AEF0-E8CB21D1C39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CF6CC8A-56BF-4332-9491-4CC4157551B5}"/>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EC72A98-0EE6-48D9-A711-B6251FB88863}"/>
              </a:ext>
            </a:extLst>
          </p:cNvPr>
          <p:cNvSpPr>
            <a:spLocks noGrp="1"/>
          </p:cNvSpPr>
          <p:nvPr>
            <p:ph type="dt" sz="half" idx="10"/>
          </p:nvPr>
        </p:nvSpPr>
        <p:spPr/>
        <p:txBody>
          <a:bodyPr/>
          <a:lstStyle/>
          <a:p>
            <a:fld id="{06320E37-F5E9-460A-B9A8-B16835C13E4A}" type="datetimeFigureOut">
              <a:rPr lang="nl-NL" smtClean="0"/>
              <a:t>07-10-21</a:t>
            </a:fld>
            <a:endParaRPr lang="nl-NL"/>
          </a:p>
        </p:txBody>
      </p:sp>
      <p:sp>
        <p:nvSpPr>
          <p:cNvPr id="5" name="Tijdelijke aanduiding voor voettekst 4">
            <a:extLst>
              <a:ext uri="{FF2B5EF4-FFF2-40B4-BE49-F238E27FC236}">
                <a16:creationId xmlns:a16="http://schemas.microsoft.com/office/drawing/2014/main" id="{80B29E8A-C54A-4A3A-8354-F7BD67CBF6F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DB3BC3-096F-44B9-B8C3-7FA818AF18A6}"/>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372049143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7C5B979-0A80-43A2-9A59-972A1B0FB0F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7CBB577-4453-4026-9519-BA2668717C91}"/>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86E606-8D3E-40B0-B966-65AC9C42EA82}"/>
              </a:ext>
            </a:extLst>
          </p:cNvPr>
          <p:cNvSpPr>
            <a:spLocks noGrp="1"/>
          </p:cNvSpPr>
          <p:nvPr>
            <p:ph type="dt" sz="half" idx="10"/>
          </p:nvPr>
        </p:nvSpPr>
        <p:spPr/>
        <p:txBody>
          <a:bodyPr/>
          <a:lstStyle/>
          <a:p>
            <a:fld id="{06320E37-F5E9-460A-B9A8-B16835C13E4A}" type="datetimeFigureOut">
              <a:rPr lang="nl-NL" smtClean="0"/>
              <a:t>07-10-21</a:t>
            </a:fld>
            <a:endParaRPr lang="nl-NL"/>
          </a:p>
        </p:txBody>
      </p:sp>
      <p:sp>
        <p:nvSpPr>
          <p:cNvPr id="5" name="Tijdelijke aanduiding voor voettekst 4">
            <a:extLst>
              <a:ext uri="{FF2B5EF4-FFF2-40B4-BE49-F238E27FC236}">
                <a16:creationId xmlns:a16="http://schemas.microsoft.com/office/drawing/2014/main" id="{58D3260B-6BD7-4616-A5CA-0FE23256768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16663B1-851F-4C90-8492-0B4CBE7FF452}"/>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420093248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4E1FB-2939-494B-95B6-6105914C9AC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DE8A097-9842-4224-87B7-B07559FAD46D}"/>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9FF9747-03EB-413B-9192-225F01A5960E}"/>
              </a:ext>
            </a:extLst>
          </p:cNvPr>
          <p:cNvSpPr>
            <a:spLocks noGrp="1"/>
          </p:cNvSpPr>
          <p:nvPr>
            <p:ph type="dt" sz="half" idx="10"/>
          </p:nvPr>
        </p:nvSpPr>
        <p:spPr/>
        <p:txBody>
          <a:bodyPr/>
          <a:lstStyle/>
          <a:p>
            <a:fld id="{06320E37-F5E9-460A-B9A8-B16835C13E4A}" type="datetimeFigureOut">
              <a:rPr lang="nl-NL" smtClean="0"/>
              <a:t>07-10-21</a:t>
            </a:fld>
            <a:endParaRPr lang="nl-NL"/>
          </a:p>
        </p:txBody>
      </p:sp>
      <p:sp>
        <p:nvSpPr>
          <p:cNvPr id="5" name="Tijdelijke aanduiding voor voettekst 4">
            <a:extLst>
              <a:ext uri="{FF2B5EF4-FFF2-40B4-BE49-F238E27FC236}">
                <a16:creationId xmlns:a16="http://schemas.microsoft.com/office/drawing/2014/main" id="{9E1D8451-0D7A-4BFB-8B4F-49BA2394FF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471177-32D7-4C48-B78E-67457439310E}"/>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249513717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F7DB1-3CD6-445A-B840-008C21D270B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86A1D29-DCB8-4689-8519-A852BE5964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FC62D937-1D00-40AF-9C93-BC25BEB2B22B}"/>
              </a:ext>
            </a:extLst>
          </p:cNvPr>
          <p:cNvSpPr>
            <a:spLocks noGrp="1"/>
          </p:cNvSpPr>
          <p:nvPr>
            <p:ph type="dt" sz="half" idx="10"/>
          </p:nvPr>
        </p:nvSpPr>
        <p:spPr/>
        <p:txBody>
          <a:bodyPr/>
          <a:lstStyle/>
          <a:p>
            <a:fld id="{06320E37-F5E9-460A-B9A8-B16835C13E4A}" type="datetimeFigureOut">
              <a:rPr lang="nl-NL" smtClean="0"/>
              <a:t>07-10-21</a:t>
            </a:fld>
            <a:endParaRPr lang="nl-NL"/>
          </a:p>
        </p:txBody>
      </p:sp>
      <p:sp>
        <p:nvSpPr>
          <p:cNvPr id="5" name="Tijdelijke aanduiding voor voettekst 4">
            <a:extLst>
              <a:ext uri="{FF2B5EF4-FFF2-40B4-BE49-F238E27FC236}">
                <a16:creationId xmlns:a16="http://schemas.microsoft.com/office/drawing/2014/main" id="{7BD7FAAA-5F6A-43B0-9496-02B39576FBC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1D502C8-B6BE-4454-975E-148F6A4045F3}"/>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246163294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27762F-7921-40A3-A866-03223B5D8BC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179498A-1E90-41C2-A97C-C07102CF3772}"/>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4186E3A-3DFA-4FBF-BDB3-578CA4947A8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3D3C9F2-3587-461D-A3DD-1A7E9949D10A}"/>
              </a:ext>
            </a:extLst>
          </p:cNvPr>
          <p:cNvSpPr>
            <a:spLocks noGrp="1"/>
          </p:cNvSpPr>
          <p:nvPr>
            <p:ph type="dt" sz="half" idx="10"/>
          </p:nvPr>
        </p:nvSpPr>
        <p:spPr/>
        <p:txBody>
          <a:bodyPr/>
          <a:lstStyle/>
          <a:p>
            <a:fld id="{06320E37-F5E9-460A-B9A8-B16835C13E4A}" type="datetimeFigureOut">
              <a:rPr lang="nl-NL" smtClean="0"/>
              <a:t>07-10-21</a:t>
            </a:fld>
            <a:endParaRPr lang="nl-NL"/>
          </a:p>
        </p:txBody>
      </p:sp>
      <p:sp>
        <p:nvSpPr>
          <p:cNvPr id="6" name="Tijdelijke aanduiding voor voettekst 5">
            <a:extLst>
              <a:ext uri="{FF2B5EF4-FFF2-40B4-BE49-F238E27FC236}">
                <a16:creationId xmlns:a16="http://schemas.microsoft.com/office/drawing/2014/main" id="{4C692142-AD7B-4EAE-B05F-629144F38A8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CE39A76-E95F-41A6-AF2A-B53693AFBE8F}"/>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159102041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016E15-FCD3-4A4E-974B-9454CED2345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29BC415-85CE-4BC8-844B-2DEF74B34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D5751B1D-0519-43B3-978D-CF1BF4892B1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A7CDA89-8352-499F-AD21-DF6DE4D1C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72534024-DE19-49A8-AD60-4E7DD331D86E}"/>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BED8324-DD52-480A-9118-6F8F0D0C7DCF}"/>
              </a:ext>
            </a:extLst>
          </p:cNvPr>
          <p:cNvSpPr>
            <a:spLocks noGrp="1"/>
          </p:cNvSpPr>
          <p:nvPr>
            <p:ph type="dt" sz="half" idx="10"/>
          </p:nvPr>
        </p:nvSpPr>
        <p:spPr/>
        <p:txBody>
          <a:bodyPr/>
          <a:lstStyle/>
          <a:p>
            <a:fld id="{06320E37-F5E9-460A-B9A8-B16835C13E4A}" type="datetimeFigureOut">
              <a:rPr lang="nl-NL" smtClean="0"/>
              <a:t>07-10-21</a:t>
            </a:fld>
            <a:endParaRPr lang="nl-NL"/>
          </a:p>
        </p:txBody>
      </p:sp>
      <p:sp>
        <p:nvSpPr>
          <p:cNvPr id="8" name="Tijdelijke aanduiding voor voettekst 7">
            <a:extLst>
              <a:ext uri="{FF2B5EF4-FFF2-40B4-BE49-F238E27FC236}">
                <a16:creationId xmlns:a16="http://schemas.microsoft.com/office/drawing/2014/main" id="{9F720022-92B9-4E59-8AD8-695451B9594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6116CE2-D441-4798-819E-E0111489FE9B}"/>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37445961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23D44-6716-47CC-90EC-1654CC77DD1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BC62F99-96DF-4EA1-B621-57AEC54BE004}"/>
              </a:ext>
            </a:extLst>
          </p:cNvPr>
          <p:cNvSpPr>
            <a:spLocks noGrp="1"/>
          </p:cNvSpPr>
          <p:nvPr>
            <p:ph type="dt" sz="half" idx="10"/>
          </p:nvPr>
        </p:nvSpPr>
        <p:spPr/>
        <p:txBody>
          <a:bodyPr/>
          <a:lstStyle/>
          <a:p>
            <a:fld id="{06320E37-F5E9-460A-B9A8-B16835C13E4A}" type="datetimeFigureOut">
              <a:rPr lang="nl-NL" smtClean="0"/>
              <a:t>07-10-21</a:t>
            </a:fld>
            <a:endParaRPr lang="nl-NL"/>
          </a:p>
        </p:txBody>
      </p:sp>
      <p:sp>
        <p:nvSpPr>
          <p:cNvPr id="4" name="Tijdelijke aanduiding voor voettekst 3">
            <a:extLst>
              <a:ext uri="{FF2B5EF4-FFF2-40B4-BE49-F238E27FC236}">
                <a16:creationId xmlns:a16="http://schemas.microsoft.com/office/drawing/2014/main" id="{18057415-CDF2-43F4-9363-82C5EA13E9A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D1FAD24-507C-48D8-91F8-845F58F2FECB}"/>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295400209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F66668D-A693-4E37-BF3B-A70358EC1B16}"/>
              </a:ext>
            </a:extLst>
          </p:cNvPr>
          <p:cNvSpPr>
            <a:spLocks noGrp="1"/>
          </p:cNvSpPr>
          <p:nvPr>
            <p:ph type="dt" sz="half" idx="10"/>
          </p:nvPr>
        </p:nvSpPr>
        <p:spPr/>
        <p:txBody>
          <a:bodyPr/>
          <a:lstStyle/>
          <a:p>
            <a:fld id="{06320E37-F5E9-460A-B9A8-B16835C13E4A}" type="datetimeFigureOut">
              <a:rPr lang="nl-NL" smtClean="0"/>
              <a:t>07-10-21</a:t>
            </a:fld>
            <a:endParaRPr lang="nl-NL"/>
          </a:p>
        </p:txBody>
      </p:sp>
      <p:sp>
        <p:nvSpPr>
          <p:cNvPr id="3" name="Tijdelijke aanduiding voor voettekst 2">
            <a:extLst>
              <a:ext uri="{FF2B5EF4-FFF2-40B4-BE49-F238E27FC236}">
                <a16:creationId xmlns:a16="http://schemas.microsoft.com/office/drawing/2014/main" id="{98E84B0C-221A-454E-AE77-3964E5C14A6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BCCE076-6F76-484A-9C09-8071D6932383}"/>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153090626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D99F5A-95C6-4F9A-ACDA-699FAA66CA1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511C840-214C-46A8-8626-BFEC9464D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86EBDBD-43A3-45D2-B552-F68C0C565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4D1301FB-DF01-4787-8A2A-7E8BCE508064}"/>
              </a:ext>
            </a:extLst>
          </p:cNvPr>
          <p:cNvSpPr>
            <a:spLocks noGrp="1"/>
          </p:cNvSpPr>
          <p:nvPr>
            <p:ph type="dt" sz="half" idx="10"/>
          </p:nvPr>
        </p:nvSpPr>
        <p:spPr/>
        <p:txBody>
          <a:bodyPr/>
          <a:lstStyle/>
          <a:p>
            <a:fld id="{06320E37-F5E9-460A-B9A8-B16835C13E4A}" type="datetimeFigureOut">
              <a:rPr lang="nl-NL" smtClean="0"/>
              <a:t>07-10-21</a:t>
            </a:fld>
            <a:endParaRPr lang="nl-NL"/>
          </a:p>
        </p:txBody>
      </p:sp>
      <p:sp>
        <p:nvSpPr>
          <p:cNvPr id="6" name="Tijdelijke aanduiding voor voettekst 5">
            <a:extLst>
              <a:ext uri="{FF2B5EF4-FFF2-40B4-BE49-F238E27FC236}">
                <a16:creationId xmlns:a16="http://schemas.microsoft.com/office/drawing/2014/main" id="{FD50CDE2-5ED9-4604-A3AB-F4229D21737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84B50B3-8A43-4693-8F61-7AB0DBADFD40}"/>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428979345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4F1F76-5000-4274-BFF2-B4D5B9473EA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F4B6673-26C3-4384-AADA-D388C50C93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35EEF13-640E-4416-8C27-6A91C58C4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A9D73A41-E7AC-4DB9-A18D-68090C38D242}"/>
              </a:ext>
            </a:extLst>
          </p:cNvPr>
          <p:cNvSpPr>
            <a:spLocks noGrp="1"/>
          </p:cNvSpPr>
          <p:nvPr>
            <p:ph type="dt" sz="half" idx="10"/>
          </p:nvPr>
        </p:nvSpPr>
        <p:spPr/>
        <p:txBody>
          <a:bodyPr/>
          <a:lstStyle/>
          <a:p>
            <a:fld id="{06320E37-F5E9-460A-B9A8-B16835C13E4A}" type="datetimeFigureOut">
              <a:rPr lang="nl-NL" smtClean="0"/>
              <a:t>07-10-21</a:t>
            </a:fld>
            <a:endParaRPr lang="nl-NL"/>
          </a:p>
        </p:txBody>
      </p:sp>
      <p:sp>
        <p:nvSpPr>
          <p:cNvPr id="6" name="Tijdelijke aanduiding voor voettekst 5">
            <a:extLst>
              <a:ext uri="{FF2B5EF4-FFF2-40B4-BE49-F238E27FC236}">
                <a16:creationId xmlns:a16="http://schemas.microsoft.com/office/drawing/2014/main" id="{F893B0AE-6856-4D37-B675-9D5ECAF802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B631964-C144-4590-99AA-810BF73951BE}"/>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97149685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5BF2C43-4113-47A8-9582-338CB6CD4E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CB6BA33-D549-47E6-854A-9FEC41C068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980C83-984D-43A9-931C-59909A0E97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20E37-F5E9-460A-B9A8-B16835C13E4A}" type="datetimeFigureOut">
              <a:rPr lang="nl-NL" smtClean="0"/>
              <a:t>07-10-21</a:t>
            </a:fld>
            <a:endParaRPr lang="nl-NL"/>
          </a:p>
        </p:txBody>
      </p:sp>
      <p:sp>
        <p:nvSpPr>
          <p:cNvPr id="5" name="Tijdelijke aanduiding voor voettekst 4">
            <a:extLst>
              <a:ext uri="{FF2B5EF4-FFF2-40B4-BE49-F238E27FC236}">
                <a16:creationId xmlns:a16="http://schemas.microsoft.com/office/drawing/2014/main" id="{C81B0A56-EDF7-4A1A-BEED-EB2F308BFE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63839C3-EA9F-4D5F-8168-FAF48A683B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0813F-48F5-454A-8284-1D1C5C3A5E6F}" type="slidenum">
              <a:rPr lang="nl-NL" smtClean="0"/>
              <a:t>‹nr.›</a:t>
            </a:fld>
            <a:endParaRPr lang="nl-NL"/>
          </a:p>
        </p:txBody>
      </p:sp>
    </p:spTree>
    <p:extLst>
      <p:ext uri="{BB962C8B-B14F-4D97-AF65-F5344CB8AC3E}">
        <p14:creationId xmlns:p14="http://schemas.microsoft.com/office/powerpoint/2010/main" val="3011649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mc:Choice>
    <mc:Fallback>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hyperlink" Target="http://www.cafegezienhw.nl/" TargetMode="External"/><Relationship Id="rId4" Type="http://schemas.openxmlformats.org/officeDocument/2006/relationships/hyperlink" Target="mailto:info@cafegezienhw.n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C8967568-43A0-4188-97E1-11912E3FF113}"/>
              </a:ext>
            </a:extLst>
          </p:cNvPr>
          <p:cNvSpPr txBox="1"/>
          <p:nvPr/>
        </p:nvSpPr>
        <p:spPr>
          <a:xfrm>
            <a:off x="655607" y="753372"/>
            <a:ext cx="4664016" cy="830997"/>
          </a:xfrm>
          <a:prstGeom prst="rect">
            <a:avLst/>
          </a:prstGeom>
          <a:noFill/>
        </p:spPr>
        <p:txBody>
          <a:bodyPr wrap="square" rtlCol="0">
            <a:spAutoFit/>
          </a:bodyPr>
          <a:lstStyle/>
          <a:p>
            <a:r>
              <a:rPr lang="nl-NL" sz="4800" dirty="0">
                <a:latin typeface="Copperplate Gothic Bold" panose="020E0705020206020404" pitchFamily="34" charset="0"/>
              </a:rPr>
              <a:t>Welkom bij </a:t>
            </a:r>
            <a:endParaRPr lang="nl-NL" dirty="0">
              <a:latin typeface="Copperplate Gothic Bold" panose="020E0705020206020404" pitchFamily="34" charset="0"/>
            </a:endParaRPr>
          </a:p>
        </p:txBody>
      </p:sp>
      <p:pic>
        <p:nvPicPr>
          <p:cNvPr id="12" name="Afbeelding 11">
            <a:extLst>
              <a:ext uri="{FF2B5EF4-FFF2-40B4-BE49-F238E27FC236}">
                <a16:creationId xmlns:a16="http://schemas.microsoft.com/office/drawing/2014/main" id="{27E52ACC-06B8-4FCD-84B2-0E0CE1776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0"/>
            <a:ext cx="5934254" cy="3263900"/>
          </a:xfrm>
          <a:prstGeom prst="rect">
            <a:avLst/>
          </a:prstGeom>
        </p:spPr>
      </p:pic>
      <p:sp>
        <p:nvSpPr>
          <p:cNvPr id="8" name="Rechthoekige driehoek 7">
            <a:extLst>
              <a:ext uri="{FF2B5EF4-FFF2-40B4-BE49-F238E27FC236}">
                <a16:creationId xmlns:a16="http://schemas.microsoft.com/office/drawing/2014/main" id="{6ED10119-579E-4805-9697-813EE8777409}"/>
              </a:ext>
            </a:extLst>
          </p:cNvPr>
          <p:cNvSpPr/>
          <p:nvPr/>
        </p:nvSpPr>
        <p:spPr>
          <a:xfrm flipH="1">
            <a:off x="8620664" y="2478657"/>
            <a:ext cx="3600090" cy="4379343"/>
          </a:xfrm>
          <a:prstGeom prst="rtTriangle">
            <a:avLst/>
          </a:prstGeom>
          <a:solidFill>
            <a:srgbClr val="56B691"/>
          </a:solidFill>
          <a:ln>
            <a:solidFill>
              <a:srgbClr val="56B6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kstvak 1">
            <a:extLst>
              <a:ext uri="{FF2B5EF4-FFF2-40B4-BE49-F238E27FC236}">
                <a16:creationId xmlns:a16="http://schemas.microsoft.com/office/drawing/2014/main" id="{1E8FC231-85AC-499F-8FC5-6ABEA7043379}"/>
              </a:ext>
            </a:extLst>
          </p:cNvPr>
          <p:cNvSpPr txBox="1"/>
          <p:nvPr/>
        </p:nvSpPr>
        <p:spPr>
          <a:xfrm flipH="1">
            <a:off x="1055073" y="4331287"/>
            <a:ext cx="3625977" cy="461665"/>
          </a:xfrm>
          <a:prstGeom prst="rect">
            <a:avLst/>
          </a:prstGeom>
          <a:noFill/>
        </p:spPr>
        <p:txBody>
          <a:bodyPr wrap="square" rtlCol="0">
            <a:spAutoFit/>
          </a:bodyPr>
          <a:lstStyle/>
          <a:p>
            <a:r>
              <a:rPr lang="nl-NL" sz="2400" b="1" dirty="0"/>
              <a:t>Het Gezin wordt Gezien</a:t>
            </a:r>
          </a:p>
        </p:txBody>
      </p:sp>
      <p:pic>
        <p:nvPicPr>
          <p:cNvPr id="4" name="Afbeelding 3">
            <a:extLst>
              <a:ext uri="{FF2B5EF4-FFF2-40B4-BE49-F238E27FC236}">
                <a16:creationId xmlns:a16="http://schemas.microsoft.com/office/drawing/2014/main" id="{B9040373-A635-F142-AC1F-4E3D4E3E5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858" y="2458583"/>
            <a:ext cx="3230771" cy="1872704"/>
          </a:xfrm>
          <a:prstGeom prst="rect">
            <a:avLst/>
          </a:prstGeom>
        </p:spPr>
      </p:pic>
      <p:pic>
        <p:nvPicPr>
          <p:cNvPr id="10" name="Afbeelding 9">
            <a:extLst>
              <a:ext uri="{FF2B5EF4-FFF2-40B4-BE49-F238E27FC236}">
                <a16:creationId xmlns:a16="http://schemas.microsoft.com/office/drawing/2014/main" id="{190921B3-50B0-5147-8113-0F719046F3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1174" y="5677245"/>
            <a:ext cx="653843" cy="653843"/>
          </a:xfrm>
          <a:prstGeom prst="rect">
            <a:avLst/>
          </a:prstGeom>
        </p:spPr>
      </p:pic>
      <p:pic>
        <p:nvPicPr>
          <p:cNvPr id="13" name="Afbeelding 12">
            <a:extLst>
              <a:ext uri="{FF2B5EF4-FFF2-40B4-BE49-F238E27FC236}">
                <a16:creationId xmlns:a16="http://schemas.microsoft.com/office/drawing/2014/main" id="{C06ADFF3-F84A-C749-B7E1-228A924692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6589" y="5677245"/>
            <a:ext cx="653844" cy="653844"/>
          </a:xfrm>
          <a:prstGeom prst="rect">
            <a:avLst/>
          </a:prstGeom>
        </p:spPr>
      </p:pic>
      <p:pic>
        <p:nvPicPr>
          <p:cNvPr id="15" name="Afbeelding 14" descr="Afbeelding met tekst, illustratie&#10;&#10;Automatisch gegenereerde beschrijving">
            <a:extLst>
              <a:ext uri="{FF2B5EF4-FFF2-40B4-BE49-F238E27FC236}">
                <a16:creationId xmlns:a16="http://schemas.microsoft.com/office/drawing/2014/main" id="{659A0AFB-CBC3-AD44-996C-FE7A808E31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2006" y="5677245"/>
            <a:ext cx="653843" cy="653844"/>
          </a:xfrm>
          <a:prstGeom prst="rect">
            <a:avLst/>
          </a:prstGeom>
        </p:spPr>
      </p:pic>
      <p:sp>
        <p:nvSpPr>
          <p:cNvPr id="16" name="Tekstvak 15">
            <a:extLst>
              <a:ext uri="{FF2B5EF4-FFF2-40B4-BE49-F238E27FC236}">
                <a16:creationId xmlns:a16="http://schemas.microsoft.com/office/drawing/2014/main" id="{D0F3847C-B78E-214A-9FB9-35ED4D118C47}"/>
              </a:ext>
            </a:extLst>
          </p:cNvPr>
          <p:cNvSpPr txBox="1"/>
          <p:nvPr/>
        </p:nvSpPr>
        <p:spPr>
          <a:xfrm>
            <a:off x="9481751" y="5742557"/>
            <a:ext cx="2798506" cy="523220"/>
          </a:xfrm>
          <a:prstGeom prst="rect">
            <a:avLst/>
          </a:prstGeom>
          <a:noFill/>
        </p:spPr>
        <p:txBody>
          <a:bodyPr wrap="square" rtlCol="0">
            <a:spAutoFit/>
          </a:bodyPr>
          <a:lstStyle/>
          <a:p>
            <a:r>
              <a:rPr lang="nl-NL" sz="2800" b="1" dirty="0"/>
              <a:t>@</a:t>
            </a:r>
            <a:r>
              <a:rPr lang="nl-NL" sz="2800" b="1" dirty="0" err="1"/>
              <a:t>cafegezienhw</a:t>
            </a:r>
            <a:endParaRPr lang="nl-NL" sz="2800" b="1" dirty="0"/>
          </a:p>
        </p:txBody>
      </p:sp>
    </p:spTree>
    <p:extLst>
      <p:ext uri="{BB962C8B-B14F-4D97-AF65-F5344CB8AC3E}">
        <p14:creationId xmlns:p14="http://schemas.microsoft.com/office/powerpoint/2010/main" val="2677638327"/>
      </p:ext>
    </p:extLst>
  </p:cSld>
  <p:clrMapOvr>
    <a:masterClrMapping/>
  </p:clrMapOvr>
  <p:transition spd="slow" advClick="0">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3F5F6A3-F096-47F0-9066-004036087289}"/>
              </a:ext>
            </a:extLst>
          </p:cNvPr>
          <p:cNvSpPr txBox="1"/>
          <p:nvPr/>
        </p:nvSpPr>
        <p:spPr>
          <a:xfrm>
            <a:off x="743520" y="3886200"/>
            <a:ext cx="7804132" cy="2492990"/>
          </a:xfrm>
          <a:prstGeom prst="rect">
            <a:avLst/>
          </a:prstGeom>
          <a:noFill/>
        </p:spPr>
        <p:txBody>
          <a:bodyPr wrap="square" rtlCol="0">
            <a:spAutoFit/>
          </a:bodyPr>
          <a:lstStyle/>
          <a:p>
            <a:r>
              <a:rPr lang="nl-NL" sz="2400" b="1" dirty="0"/>
              <a:t>Volgende bijeenkomst: </a:t>
            </a:r>
          </a:p>
          <a:p>
            <a:pPr marL="285750" indent="-285750">
              <a:buFontTx/>
              <a:buChar char="-"/>
            </a:pPr>
            <a:r>
              <a:rPr lang="nl-NL" sz="2400" dirty="0"/>
              <a:t>Datum:	 eind november 2021</a:t>
            </a:r>
          </a:p>
          <a:p>
            <a:pPr marL="285750" indent="-285750">
              <a:buFontTx/>
              <a:buChar char="-"/>
            </a:pPr>
            <a:r>
              <a:rPr lang="nl-NL" sz="2400" dirty="0"/>
              <a:t>Thema:	 volgt, graag suggesties in de </a:t>
            </a:r>
            <a:r>
              <a:rPr lang="nl-NL" sz="2400" dirty="0" err="1"/>
              <a:t>ideeënbox</a:t>
            </a:r>
            <a:endParaRPr lang="nl-NL" sz="2400" dirty="0"/>
          </a:p>
          <a:p>
            <a:pPr marL="2114550" lvl="4" indent="-285750">
              <a:buFontTx/>
              <a:buChar char="-"/>
            </a:pPr>
            <a:r>
              <a:rPr lang="nl-NL" sz="2400" dirty="0"/>
              <a:t>napraten over het PUBERBREIN is een optie</a:t>
            </a:r>
          </a:p>
          <a:p>
            <a:pPr marL="285750" indent="-285750">
              <a:buFontTx/>
              <a:buChar char="-"/>
            </a:pPr>
            <a:r>
              <a:rPr lang="nl-NL" sz="2400" dirty="0"/>
              <a:t>Locatie:	 volgt </a:t>
            </a:r>
          </a:p>
          <a:p>
            <a:endParaRPr lang="nl-NL" dirty="0"/>
          </a:p>
          <a:p>
            <a:r>
              <a:rPr lang="nl-NL" b="1" dirty="0"/>
              <a:t>Nieuwe informatie wordt via de gebruikelijke wegen gecommuniceerd.</a:t>
            </a:r>
          </a:p>
        </p:txBody>
      </p:sp>
      <p:pic>
        <p:nvPicPr>
          <p:cNvPr id="3" name="Afbeelding 2">
            <a:extLst>
              <a:ext uri="{FF2B5EF4-FFF2-40B4-BE49-F238E27FC236}">
                <a16:creationId xmlns:a16="http://schemas.microsoft.com/office/drawing/2014/main" id="{686AD2B9-13FC-4ABD-9292-7B466B29D44A}"/>
              </a:ext>
            </a:extLst>
          </p:cNvPr>
          <p:cNvPicPr>
            <a:picLocks noChangeAspect="1"/>
          </p:cNvPicPr>
          <p:nvPr/>
        </p:nvPicPr>
        <p:blipFill>
          <a:blip r:embed="rId2"/>
          <a:stretch>
            <a:fillRect/>
          </a:stretch>
        </p:blipFill>
        <p:spPr>
          <a:xfrm>
            <a:off x="6253981" y="0"/>
            <a:ext cx="5938019" cy="3261643"/>
          </a:xfrm>
          <a:prstGeom prst="rect">
            <a:avLst/>
          </a:prstGeom>
        </p:spPr>
      </p:pic>
      <p:sp>
        <p:nvSpPr>
          <p:cNvPr id="8" name="Rechthoekige driehoek 7">
            <a:extLst>
              <a:ext uri="{FF2B5EF4-FFF2-40B4-BE49-F238E27FC236}">
                <a16:creationId xmlns:a16="http://schemas.microsoft.com/office/drawing/2014/main" id="{6ED10119-579E-4805-9697-813EE8777409}"/>
              </a:ext>
            </a:extLst>
          </p:cNvPr>
          <p:cNvSpPr/>
          <p:nvPr/>
        </p:nvSpPr>
        <p:spPr>
          <a:xfrm flipH="1">
            <a:off x="9138160" y="2317630"/>
            <a:ext cx="3082594" cy="4586377"/>
          </a:xfrm>
          <a:prstGeom prst="rtTriangle">
            <a:avLst/>
          </a:prstGeom>
          <a:solidFill>
            <a:srgbClr val="56B691"/>
          </a:solidFill>
          <a:ln>
            <a:solidFill>
              <a:srgbClr val="56B6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65FA4E35-E5EC-A048-91E2-94AC5EFA5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70200" cy="1663700"/>
          </a:xfrm>
          <a:prstGeom prst="rect">
            <a:avLst/>
          </a:prstGeom>
        </p:spPr>
      </p:pic>
      <p:sp>
        <p:nvSpPr>
          <p:cNvPr id="7" name="Tekstvak 6">
            <a:extLst>
              <a:ext uri="{FF2B5EF4-FFF2-40B4-BE49-F238E27FC236}">
                <a16:creationId xmlns:a16="http://schemas.microsoft.com/office/drawing/2014/main" id="{27C790D7-FE0D-2B43-A3CA-49B7154AEF5C}"/>
              </a:ext>
            </a:extLst>
          </p:cNvPr>
          <p:cNvSpPr txBox="1"/>
          <p:nvPr/>
        </p:nvSpPr>
        <p:spPr>
          <a:xfrm rot="18212528">
            <a:off x="9343509" y="4633618"/>
            <a:ext cx="3146112" cy="707886"/>
          </a:xfrm>
          <a:prstGeom prst="rect">
            <a:avLst/>
          </a:prstGeom>
          <a:noFill/>
        </p:spPr>
        <p:txBody>
          <a:bodyPr wrap="square" rtlCol="0">
            <a:spAutoFit/>
          </a:bodyPr>
          <a:lstStyle/>
          <a:p>
            <a:r>
              <a:rPr lang="nl-NL" sz="4000" b="1" dirty="0"/>
              <a:t>TOT ZIENS!</a:t>
            </a:r>
          </a:p>
        </p:txBody>
      </p:sp>
      <p:sp>
        <p:nvSpPr>
          <p:cNvPr id="9" name="Tekstvak 8">
            <a:extLst>
              <a:ext uri="{FF2B5EF4-FFF2-40B4-BE49-F238E27FC236}">
                <a16:creationId xmlns:a16="http://schemas.microsoft.com/office/drawing/2014/main" id="{6CD95B99-667E-544D-8C6E-FFD2414EAC28}"/>
              </a:ext>
            </a:extLst>
          </p:cNvPr>
          <p:cNvSpPr txBox="1"/>
          <p:nvPr/>
        </p:nvSpPr>
        <p:spPr>
          <a:xfrm>
            <a:off x="743520" y="2063859"/>
            <a:ext cx="4159784" cy="954107"/>
          </a:xfrm>
          <a:prstGeom prst="rect">
            <a:avLst/>
          </a:prstGeom>
          <a:noFill/>
        </p:spPr>
        <p:txBody>
          <a:bodyPr wrap="square" rtlCol="0">
            <a:spAutoFit/>
          </a:bodyPr>
          <a:lstStyle/>
          <a:p>
            <a:r>
              <a:rPr lang="nl-NL" sz="2800" dirty="0">
                <a:hlinkClick r:id="rId4"/>
              </a:rPr>
              <a:t>info@cafegezienhw.nl</a:t>
            </a:r>
            <a:endParaRPr lang="nl-NL" sz="2800" dirty="0"/>
          </a:p>
          <a:p>
            <a:r>
              <a:rPr lang="nl-NL" sz="2800" dirty="0">
                <a:hlinkClick r:id="rId5"/>
              </a:rPr>
              <a:t>www.cafegezienhw.nl</a:t>
            </a:r>
            <a:endParaRPr lang="nl-NL" sz="2800" dirty="0"/>
          </a:p>
        </p:txBody>
      </p:sp>
    </p:spTree>
    <p:extLst>
      <p:ext uri="{BB962C8B-B14F-4D97-AF65-F5344CB8AC3E}">
        <p14:creationId xmlns:p14="http://schemas.microsoft.com/office/powerpoint/2010/main" val="327417708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6367AC8-36A0-4043-A5CB-6D035A1A6507}"/>
              </a:ext>
            </a:extLst>
          </p:cNvPr>
          <p:cNvSpPr txBox="1"/>
          <p:nvPr/>
        </p:nvSpPr>
        <p:spPr>
          <a:xfrm>
            <a:off x="762000" y="2451100"/>
            <a:ext cx="10934700" cy="3785652"/>
          </a:xfrm>
          <a:prstGeom prst="rect">
            <a:avLst/>
          </a:prstGeom>
          <a:noFill/>
        </p:spPr>
        <p:txBody>
          <a:bodyPr wrap="square" rtlCol="0">
            <a:spAutoFit/>
          </a:bodyPr>
          <a:lstStyle/>
          <a:p>
            <a:r>
              <a:rPr lang="nl-NL" sz="2400" b="1" dirty="0"/>
              <a:t>Hoofddoelen van Café </a:t>
            </a:r>
            <a:r>
              <a:rPr lang="nl-NL" sz="2400" b="1" dirty="0" err="1"/>
              <a:t>GEZIeN</a:t>
            </a:r>
            <a:r>
              <a:rPr lang="nl-NL" sz="2400" b="1" dirty="0"/>
              <a:t> Hoeksche Waard:</a:t>
            </a:r>
          </a:p>
          <a:p>
            <a:endParaRPr lang="nl-NL" sz="2400" dirty="0"/>
          </a:p>
          <a:p>
            <a:pPr marL="457200" indent="-457200">
              <a:buAutoNum type="arabicPeriod"/>
            </a:pPr>
            <a:r>
              <a:rPr lang="nl-NL" sz="2400" dirty="0"/>
              <a:t>aan de hand van thema’s, kennis, tips en ervaringen uit te wisselen met ouders uit de Hoeksche Waard. Hen wegwijs maken in de jeugdhulp en hen laten ervaren dat zij er niet alleen voor staan. Opvoeden doe je immers samen, ook en vooral als het wat moeilijker gaat.</a:t>
            </a:r>
          </a:p>
          <a:p>
            <a:pPr marL="457200" indent="-457200">
              <a:buAutoNum type="arabicPeriod"/>
            </a:pPr>
            <a:endParaRPr lang="nl-NL" sz="2400" dirty="0"/>
          </a:p>
          <a:p>
            <a:pPr marL="457200" indent="-457200">
              <a:buAutoNum type="arabicPeriod"/>
            </a:pPr>
            <a:r>
              <a:rPr lang="nl-NL" sz="2400" dirty="0"/>
              <a:t>de behoeften van deze ouders ophalen, alsmede de knelpunten die ouders ervaren in de jeugdhulp, om die vervolgens door te koppelen naar de betreffende beleidsmakers en bestuurders.</a:t>
            </a:r>
          </a:p>
        </p:txBody>
      </p:sp>
      <p:pic>
        <p:nvPicPr>
          <p:cNvPr id="5" name="Afbeelding 4">
            <a:extLst>
              <a:ext uri="{FF2B5EF4-FFF2-40B4-BE49-F238E27FC236}">
                <a16:creationId xmlns:a16="http://schemas.microsoft.com/office/drawing/2014/main" id="{EC53A026-5A01-114E-9CE5-14DFD0AB6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70200" cy="1663700"/>
          </a:xfrm>
          <a:prstGeom prst="rect">
            <a:avLst/>
          </a:prstGeom>
        </p:spPr>
      </p:pic>
    </p:spTree>
    <p:extLst>
      <p:ext uri="{BB962C8B-B14F-4D97-AF65-F5344CB8AC3E}">
        <p14:creationId xmlns:p14="http://schemas.microsoft.com/office/powerpoint/2010/main" val="187887606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33854686-8286-4539-B7F6-8DB345EE8EA6}"/>
              </a:ext>
            </a:extLst>
          </p:cNvPr>
          <p:cNvSpPr txBox="1"/>
          <p:nvPr/>
        </p:nvSpPr>
        <p:spPr>
          <a:xfrm>
            <a:off x="5308600" y="756015"/>
            <a:ext cx="9994900" cy="3416320"/>
          </a:xfrm>
          <a:prstGeom prst="rect">
            <a:avLst/>
          </a:prstGeom>
          <a:noFill/>
        </p:spPr>
        <p:txBody>
          <a:bodyPr wrap="square" rtlCol="0">
            <a:spAutoFit/>
          </a:bodyPr>
          <a:lstStyle/>
          <a:p>
            <a:r>
              <a:rPr lang="nl-NL" sz="2400" b="1" dirty="0"/>
              <a:t>Vier pijlers van Café </a:t>
            </a:r>
            <a:r>
              <a:rPr lang="nl-NL" sz="2400" b="1" dirty="0" err="1"/>
              <a:t>GEZIeN</a:t>
            </a:r>
            <a:r>
              <a:rPr lang="nl-NL" sz="2400" b="1" dirty="0"/>
              <a:t> HW:</a:t>
            </a:r>
          </a:p>
          <a:p>
            <a:endParaRPr lang="nl-NL" sz="2400" dirty="0"/>
          </a:p>
          <a:p>
            <a:pPr marL="457200" indent="-457200">
              <a:buAutoNum type="arabicPeriod"/>
            </a:pPr>
            <a:r>
              <a:rPr lang="nl-NL" sz="2400" dirty="0"/>
              <a:t>Ouders ontmoeten ouders</a:t>
            </a:r>
          </a:p>
          <a:p>
            <a:pPr marL="457200" indent="-457200">
              <a:buAutoNum type="arabicPeriod"/>
            </a:pPr>
            <a:r>
              <a:rPr lang="nl-NL" sz="2400" dirty="0"/>
              <a:t>Ouders ontmoeten professionals</a:t>
            </a:r>
          </a:p>
          <a:p>
            <a:pPr marL="457200" indent="-457200">
              <a:buAutoNum type="arabicPeriod"/>
            </a:pPr>
            <a:r>
              <a:rPr lang="nl-NL" sz="2400" dirty="0"/>
              <a:t>Deskundigheidsbevordering door lezingen</a:t>
            </a:r>
          </a:p>
          <a:p>
            <a:pPr marL="457200" indent="-457200">
              <a:buAutoNum type="arabicPeriod"/>
            </a:pPr>
            <a:r>
              <a:rPr lang="nl-NL" sz="2400" dirty="0"/>
              <a:t>Afstemming tussen beleid en praktijk</a:t>
            </a:r>
          </a:p>
          <a:p>
            <a:endParaRPr lang="nl-NL" sz="2400" dirty="0"/>
          </a:p>
          <a:p>
            <a:endParaRPr lang="nl-NL" sz="2400" dirty="0"/>
          </a:p>
          <a:p>
            <a:endParaRPr lang="nl-NL" sz="2400" dirty="0"/>
          </a:p>
        </p:txBody>
      </p:sp>
      <p:pic>
        <p:nvPicPr>
          <p:cNvPr id="5" name="Afbeelding 4">
            <a:extLst>
              <a:ext uri="{FF2B5EF4-FFF2-40B4-BE49-F238E27FC236}">
                <a16:creationId xmlns:a16="http://schemas.microsoft.com/office/drawing/2014/main" id="{2E79FBB1-AAD4-45F7-B4FD-AFC5FA4430F0}"/>
              </a:ext>
            </a:extLst>
          </p:cNvPr>
          <p:cNvPicPr>
            <a:picLocks noChangeAspect="1"/>
          </p:cNvPicPr>
          <p:nvPr/>
        </p:nvPicPr>
        <p:blipFill>
          <a:blip r:embed="rId2"/>
          <a:stretch>
            <a:fillRect/>
          </a:stretch>
        </p:blipFill>
        <p:spPr>
          <a:xfrm>
            <a:off x="0" y="3821929"/>
            <a:ext cx="5791702" cy="3036071"/>
          </a:xfrm>
          <a:prstGeom prst="rect">
            <a:avLst/>
          </a:prstGeom>
        </p:spPr>
      </p:pic>
      <p:pic>
        <p:nvPicPr>
          <p:cNvPr id="3" name="Afbeelding 2">
            <a:extLst>
              <a:ext uri="{FF2B5EF4-FFF2-40B4-BE49-F238E27FC236}">
                <a16:creationId xmlns:a16="http://schemas.microsoft.com/office/drawing/2014/main" id="{377F6B3A-89D2-A64E-A367-5C51CEC97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70200" cy="1663700"/>
          </a:xfrm>
          <a:prstGeom prst="rect">
            <a:avLst/>
          </a:prstGeom>
        </p:spPr>
      </p:pic>
    </p:spTree>
    <p:extLst>
      <p:ext uri="{BB962C8B-B14F-4D97-AF65-F5344CB8AC3E}">
        <p14:creationId xmlns:p14="http://schemas.microsoft.com/office/powerpoint/2010/main" val="423733341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EB5A42-3F2D-48D7-AD94-677385E83881}"/>
              </a:ext>
            </a:extLst>
          </p:cNvPr>
          <p:cNvSpPr txBox="1"/>
          <p:nvPr/>
        </p:nvSpPr>
        <p:spPr>
          <a:xfrm>
            <a:off x="1270000" y="2260600"/>
            <a:ext cx="8826500" cy="3231654"/>
          </a:xfrm>
          <a:prstGeom prst="rect">
            <a:avLst/>
          </a:prstGeom>
          <a:noFill/>
        </p:spPr>
        <p:txBody>
          <a:bodyPr wrap="square" rtlCol="0">
            <a:spAutoFit/>
          </a:bodyPr>
          <a:lstStyle/>
          <a:p>
            <a:r>
              <a:rPr lang="nl-NL" sz="2400" b="1" dirty="0"/>
              <a:t>De werkgroep van Café </a:t>
            </a:r>
            <a:r>
              <a:rPr lang="nl-NL" sz="2400" b="1" dirty="0" err="1"/>
              <a:t>GEZIeN</a:t>
            </a:r>
            <a:r>
              <a:rPr lang="nl-NL" sz="2400" b="1" dirty="0"/>
              <a:t> HW bestaat uit </a:t>
            </a:r>
          </a:p>
          <a:p>
            <a:endParaRPr lang="nl-NL" sz="2400" b="1" dirty="0"/>
          </a:p>
          <a:p>
            <a:pPr marL="285750" indent="-285750">
              <a:buFontTx/>
              <a:buChar char="-"/>
            </a:pPr>
            <a:r>
              <a:rPr lang="nl-NL" sz="2400" dirty="0"/>
              <a:t>Ervaringsdeskundige ouders/familieleden</a:t>
            </a:r>
          </a:p>
          <a:p>
            <a:pPr marL="285750" indent="-285750">
              <a:buFontTx/>
              <a:buChar char="-"/>
            </a:pPr>
            <a:r>
              <a:rPr lang="nl-NL" sz="2400" dirty="0"/>
              <a:t>Jeugdprofessionals van de Jeugdteams Hoeksche Waard</a:t>
            </a:r>
          </a:p>
          <a:p>
            <a:pPr marL="285750" indent="-285750">
              <a:buFontTx/>
              <a:buChar char="-"/>
            </a:pPr>
            <a:endParaRPr lang="nl-NL" sz="2400" dirty="0"/>
          </a:p>
          <a:p>
            <a:r>
              <a:rPr lang="nl-NL" sz="2400" b="1" dirty="0"/>
              <a:t>In samenwerking met:</a:t>
            </a:r>
          </a:p>
          <a:p>
            <a:pPr marL="285750" indent="-285750">
              <a:buFontTx/>
              <a:buChar char="-"/>
            </a:pPr>
            <a:r>
              <a:rPr lang="nl-NL" sz="2400" dirty="0"/>
              <a:t> de Gemeente Hoeksche Waard</a:t>
            </a:r>
          </a:p>
          <a:p>
            <a:pPr marL="285750" indent="-285750">
              <a:buFontTx/>
              <a:buChar char="-"/>
            </a:pPr>
            <a:endParaRPr lang="nl-NL" dirty="0"/>
          </a:p>
          <a:p>
            <a:pPr marL="285750" indent="-285750">
              <a:buFontTx/>
              <a:buChar char="-"/>
            </a:pPr>
            <a:endParaRPr lang="nl-NL" dirty="0"/>
          </a:p>
        </p:txBody>
      </p:sp>
      <p:pic>
        <p:nvPicPr>
          <p:cNvPr id="5" name="Afbeelding 4">
            <a:extLst>
              <a:ext uri="{FF2B5EF4-FFF2-40B4-BE49-F238E27FC236}">
                <a16:creationId xmlns:a16="http://schemas.microsoft.com/office/drawing/2014/main" id="{4C9BB2F0-46F7-144F-989C-EFC92B8F4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70200" cy="1663700"/>
          </a:xfrm>
          <a:prstGeom prst="rect">
            <a:avLst/>
          </a:prstGeom>
        </p:spPr>
      </p:pic>
    </p:spTree>
    <p:extLst>
      <p:ext uri="{BB962C8B-B14F-4D97-AF65-F5344CB8AC3E}">
        <p14:creationId xmlns:p14="http://schemas.microsoft.com/office/powerpoint/2010/main" val="119312592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51EDEED-11FA-4518-A341-86BB235E643A}"/>
              </a:ext>
            </a:extLst>
          </p:cNvPr>
          <p:cNvSpPr txBox="1"/>
          <p:nvPr/>
        </p:nvSpPr>
        <p:spPr>
          <a:xfrm rot="2185883">
            <a:off x="9026148" y="1291667"/>
            <a:ext cx="2060784" cy="1107996"/>
          </a:xfrm>
          <a:prstGeom prst="rect">
            <a:avLst/>
          </a:prstGeom>
          <a:noFill/>
        </p:spPr>
        <p:txBody>
          <a:bodyPr wrap="square" rtlCol="0">
            <a:spAutoFit/>
          </a:bodyPr>
          <a:lstStyle/>
          <a:p>
            <a:pPr algn="ctr"/>
            <a:r>
              <a:rPr lang="nl-NL" sz="2200" b="1" dirty="0"/>
              <a:t>SOCIAL MEDIA</a:t>
            </a:r>
          </a:p>
          <a:p>
            <a:pPr algn="ctr"/>
            <a:r>
              <a:rPr lang="nl-NL" sz="2200" b="1" dirty="0"/>
              <a:t>EN</a:t>
            </a:r>
          </a:p>
          <a:p>
            <a:pPr algn="ctr"/>
            <a:r>
              <a:rPr lang="nl-NL" sz="2200" b="1" dirty="0"/>
              <a:t>GAMEN</a:t>
            </a:r>
          </a:p>
        </p:txBody>
      </p:sp>
      <p:sp>
        <p:nvSpPr>
          <p:cNvPr id="3" name="Tekstvak 2">
            <a:extLst>
              <a:ext uri="{FF2B5EF4-FFF2-40B4-BE49-F238E27FC236}">
                <a16:creationId xmlns:a16="http://schemas.microsoft.com/office/drawing/2014/main" id="{1936785C-DC96-43A8-8A67-492E19F66BEE}"/>
              </a:ext>
            </a:extLst>
          </p:cNvPr>
          <p:cNvSpPr txBox="1"/>
          <p:nvPr/>
        </p:nvSpPr>
        <p:spPr>
          <a:xfrm>
            <a:off x="4409404" y="1763681"/>
            <a:ext cx="3952163" cy="461665"/>
          </a:xfrm>
          <a:prstGeom prst="rect">
            <a:avLst/>
          </a:prstGeom>
          <a:noFill/>
        </p:spPr>
        <p:txBody>
          <a:bodyPr wrap="square" rtlCol="0">
            <a:spAutoFit/>
          </a:bodyPr>
          <a:lstStyle/>
          <a:p>
            <a:pPr algn="l"/>
            <a:r>
              <a:rPr lang="nl-NL" sz="2400" b="1" dirty="0"/>
              <a:t>VOEDING EN EETPROBLEMEN</a:t>
            </a:r>
          </a:p>
        </p:txBody>
      </p:sp>
      <p:sp>
        <p:nvSpPr>
          <p:cNvPr id="4" name="Tekstvak 3">
            <a:extLst>
              <a:ext uri="{FF2B5EF4-FFF2-40B4-BE49-F238E27FC236}">
                <a16:creationId xmlns:a16="http://schemas.microsoft.com/office/drawing/2014/main" id="{156C4A12-15D3-4BE3-9F88-366343EE26F0}"/>
              </a:ext>
            </a:extLst>
          </p:cNvPr>
          <p:cNvSpPr txBox="1"/>
          <p:nvPr/>
        </p:nvSpPr>
        <p:spPr>
          <a:xfrm>
            <a:off x="5061358" y="1929775"/>
            <a:ext cx="1828800" cy="1828800"/>
          </a:xfrm>
          <a:prstGeom prst="rect">
            <a:avLst/>
          </a:prstGeom>
          <a:noFill/>
        </p:spPr>
        <p:txBody>
          <a:bodyPr wrap="square" rtlCol="0">
            <a:spAutoFit/>
          </a:bodyPr>
          <a:lstStyle/>
          <a:p>
            <a:pPr algn="l"/>
            <a:endParaRPr lang="nl-NL" dirty="0"/>
          </a:p>
        </p:txBody>
      </p:sp>
      <p:sp>
        <p:nvSpPr>
          <p:cNvPr id="5" name="Tekstvak 4">
            <a:extLst>
              <a:ext uri="{FF2B5EF4-FFF2-40B4-BE49-F238E27FC236}">
                <a16:creationId xmlns:a16="http://schemas.microsoft.com/office/drawing/2014/main" id="{D1D6AB3C-2D8A-40F0-9699-DE658B0557D3}"/>
              </a:ext>
            </a:extLst>
          </p:cNvPr>
          <p:cNvSpPr txBox="1"/>
          <p:nvPr/>
        </p:nvSpPr>
        <p:spPr>
          <a:xfrm>
            <a:off x="984635" y="5757759"/>
            <a:ext cx="4195069" cy="461665"/>
          </a:xfrm>
          <a:prstGeom prst="rect">
            <a:avLst/>
          </a:prstGeom>
          <a:noFill/>
        </p:spPr>
        <p:txBody>
          <a:bodyPr wrap="square" rtlCol="0">
            <a:spAutoFit/>
          </a:bodyPr>
          <a:lstStyle/>
          <a:p>
            <a:pPr algn="l"/>
            <a:r>
              <a:rPr lang="nl-NL" sz="2400" b="1" dirty="0"/>
              <a:t>HELP, EEN PUBER IN HUIS</a:t>
            </a:r>
          </a:p>
        </p:txBody>
      </p:sp>
      <p:sp>
        <p:nvSpPr>
          <p:cNvPr id="12" name="Tekstvak 11">
            <a:extLst>
              <a:ext uri="{FF2B5EF4-FFF2-40B4-BE49-F238E27FC236}">
                <a16:creationId xmlns:a16="http://schemas.microsoft.com/office/drawing/2014/main" id="{B7ADBB44-3AC6-4B12-B0BB-DE40E57FAF9F}"/>
              </a:ext>
            </a:extLst>
          </p:cNvPr>
          <p:cNvSpPr txBox="1"/>
          <p:nvPr/>
        </p:nvSpPr>
        <p:spPr>
          <a:xfrm>
            <a:off x="5067184" y="4604186"/>
            <a:ext cx="2636602" cy="1200329"/>
          </a:xfrm>
          <a:prstGeom prst="rect">
            <a:avLst/>
          </a:prstGeom>
          <a:noFill/>
        </p:spPr>
        <p:txBody>
          <a:bodyPr wrap="square" rtlCol="0">
            <a:spAutoFit/>
          </a:bodyPr>
          <a:lstStyle/>
          <a:p>
            <a:pPr algn="ctr"/>
            <a:r>
              <a:rPr lang="nl-NL" b="1" dirty="0"/>
              <a:t>FEESTDAGEN:</a:t>
            </a:r>
          </a:p>
          <a:p>
            <a:pPr algn="ctr"/>
            <a:r>
              <a:rPr lang="nl-NL" b="1" dirty="0"/>
              <a:t>FEESTELIJKE </a:t>
            </a:r>
          </a:p>
          <a:p>
            <a:pPr algn="ctr"/>
            <a:r>
              <a:rPr lang="nl-NL" b="1" dirty="0"/>
              <a:t>OF </a:t>
            </a:r>
          </a:p>
          <a:p>
            <a:pPr algn="ctr"/>
            <a:r>
              <a:rPr lang="nl-NL" b="1" dirty="0"/>
              <a:t>VRESELIJKE DAGEN?</a:t>
            </a:r>
          </a:p>
        </p:txBody>
      </p:sp>
      <p:sp>
        <p:nvSpPr>
          <p:cNvPr id="13" name="Tekstvak 12">
            <a:extLst>
              <a:ext uri="{FF2B5EF4-FFF2-40B4-BE49-F238E27FC236}">
                <a16:creationId xmlns:a16="http://schemas.microsoft.com/office/drawing/2014/main" id="{508FCC3E-86FD-4082-8C17-7AAF6A492A8B}"/>
              </a:ext>
            </a:extLst>
          </p:cNvPr>
          <p:cNvSpPr txBox="1"/>
          <p:nvPr/>
        </p:nvSpPr>
        <p:spPr>
          <a:xfrm rot="20115825">
            <a:off x="8265605" y="4698427"/>
            <a:ext cx="4013958" cy="461665"/>
          </a:xfrm>
          <a:prstGeom prst="rect">
            <a:avLst/>
          </a:prstGeom>
          <a:noFill/>
        </p:spPr>
        <p:txBody>
          <a:bodyPr wrap="square" rtlCol="0">
            <a:spAutoFit/>
          </a:bodyPr>
          <a:lstStyle/>
          <a:p>
            <a:pPr algn="l"/>
            <a:r>
              <a:rPr lang="nl-NL" sz="2400" b="1" dirty="0"/>
              <a:t>PASSEND ONDERWIJS</a:t>
            </a:r>
          </a:p>
        </p:txBody>
      </p:sp>
      <p:sp>
        <p:nvSpPr>
          <p:cNvPr id="14" name="Tekstvak 13">
            <a:extLst>
              <a:ext uri="{FF2B5EF4-FFF2-40B4-BE49-F238E27FC236}">
                <a16:creationId xmlns:a16="http://schemas.microsoft.com/office/drawing/2014/main" id="{A73F53A9-9696-4048-A47A-F0C72A3D419C}"/>
              </a:ext>
            </a:extLst>
          </p:cNvPr>
          <p:cNvSpPr txBox="1"/>
          <p:nvPr/>
        </p:nvSpPr>
        <p:spPr>
          <a:xfrm>
            <a:off x="6210938" y="2874763"/>
            <a:ext cx="5320334" cy="400110"/>
          </a:xfrm>
          <a:prstGeom prst="rect">
            <a:avLst/>
          </a:prstGeom>
          <a:noFill/>
        </p:spPr>
        <p:txBody>
          <a:bodyPr wrap="square" rtlCol="0">
            <a:spAutoFit/>
          </a:bodyPr>
          <a:lstStyle/>
          <a:p>
            <a:pPr algn="l"/>
            <a:r>
              <a:rPr lang="nl-NL" sz="2000" b="1" dirty="0"/>
              <a:t>HOE GAAT HET NU MET JOU, ALS OUDER VAN…?</a:t>
            </a:r>
          </a:p>
        </p:txBody>
      </p:sp>
      <p:sp>
        <p:nvSpPr>
          <p:cNvPr id="8" name="Tekstvak 7">
            <a:extLst>
              <a:ext uri="{FF2B5EF4-FFF2-40B4-BE49-F238E27FC236}">
                <a16:creationId xmlns:a16="http://schemas.microsoft.com/office/drawing/2014/main" id="{DCBA1861-D4E5-4645-B6D9-4BA2DAB35B34}"/>
              </a:ext>
            </a:extLst>
          </p:cNvPr>
          <p:cNvSpPr txBox="1"/>
          <p:nvPr/>
        </p:nvSpPr>
        <p:spPr>
          <a:xfrm rot="19616587">
            <a:off x="97805" y="2254642"/>
            <a:ext cx="3055193" cy="400110"/>
          </a:xfrm>
          <a:prstGeom prst="rect">
            <a:avLst/>
          </a:prstGeom>
          <a:noFill/>
        </p:spPr>
        <p:txBody>
          <a:bodyPr wrap="square" rtlCol="0">
            <a:spAutoFit/>
          </a:bodyPr>
          <a:lstStyle/>
          <a:p>
            <a:pPr algn="l"/>
            <a:r>
              <a:rPr lang="nl-NL" sz="2000" b="1" dirty="0"/>
              <a:t>IEDER KIND IS ANDERS</a:t>
            </a:r>
          </a:p>
        </p:txBody>
      </p:sp>
      <p:sp>
        <p:nvSpPr>
          <p:cNvPr id="15" name="Tekstvak 14">
            <a:extLst>
              <a:ext uri="{FF2B5EF4-FFF2-40B4-BE49-F238E27FC236}">
                <a16:creationId xmlns:a16="http://schemas.microsoft.com/office/drawing/2014/main" id="{3B0B6C6B-22EF-425D-9429-CDF803663625}"/>
              </a:ext>
            </a:extLst>
          </p:cNvPr>
          <p:cNvSpPr txBox="1"/>
          <p:nvPr/>
        </p:nvSpPr>
        <p:spPr>
          <a:xfrm>
            <a:off x="4932927" y="905767"/>
            <a:ext cx="3715034" cy="523220"/>
          </a:xfrm>
          <a:prstGeom prst="rect">
            <a:avLst/>
          </a:prstGeom>
          <a:noFill/>
        </p:spPr>
        <p:txBody>
          <a:bodyPr wrap="square" rtlCol="0">
            <a:spAutoFit/>
          </a:bodyPr>
          <a:lstStyle/>
          <a:p>
            <a:pPr algn="l"/>
            <a:r>
              <a:rPr lang="nl-NL" sz="2800" dirty="0">
                <a:solidFill>
                  <a:srgbClr val="FF0000"/>
                </a:solidFill>
              </a:rPr>
              <a:t>THEMA’S: </a:t>
            </a:r>
          </a:p>
        </p:txBody>
      </p:sp>
      <p:pic>
        <p:nvPicPr>
          <p:cNvPr id="10" name="Afbeelding 9">
            <a:extLst>
              <a:ext uri="{FF2B5EF4-FFF2-40B4-BE49-F238E27FC236}">
                <a16:creationId xmlns:a16="http://schemas.microsoft.com/office/drawing/2014/main" id="{29941784-A980-BE4A-A6A1-846596DFF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70200" cy="1663700"/>
          </a:xfrm>
          <a:prstGeom prst="rect">
            <a:avLst/>
          </a:prstGeom>
        </p:spPr>
      </p:pic>
      <p:sp>
        <p:nvSpPr>
          <p:cNvPr id="16" name="Tekstvak 15">
            <a:extLst>
              <a:ext uri="{FF2B5EF4-FFF2-40B4-BE49-F238E27FC236}">
                <a16:creationId xmlns:a16="http://schemas.microsoft.com/office/drawing/2014/main" id="{1F936515-343E-E247-B0DD-DA0132AB941B}"/>
              </a:ext>
            </a:extLst>
          </p:cNvPr>
          <p:cNvSpPr txBox="1"/>
          <p:nvPr/>
        </p:nvSpPr>
        <p:spPr>
          <a:xfrm>
            <a:off x="4662889" y="3755398"/>
            <a:ext cx="7970144" cy="461665"/>
          </a:xfrm>
          <a:prstGeom prst="rect">
            <a:avLst/>
          </a:prstGeom>
          <a:noFill/>
        </p:spPr>
        <p:txBody>
          <a:bodyPr wrap="square" rtlCol="0">
            <a:spAutoFit/>
          </a:bodyPr>
          <a:lstStyle/>
          <a:p>
            <a:r>
              <a:rPr lang="nl-NL" sz="2400" b="1" dirty="0"/>
              <a:t>Het nieuwe PUBERBREIN binnenstebuiten</a:t>
            </a:r>
          </a:p>
        </p:txBody>
      </p:sp>
      <p:sp>
        <p:nvSpPr>
          <p:cNvPr id="17" name="Tekstvak 16">
            <a:extLst>
              <a:ext uri="{FF2B5EF4-FFF2-40B4-BE49-F238E27FC236}">
                <a16:creationId xmlns:a16="http://schemas.microsoft.com/office/drawing/2014/main" id="{F1E9D841-67F6-E342-8BC1-E85816710E18}"/>
              </a:ext>
            </a:extLst>
          </p:cNvPr>
          <p:cNvSpPr txBox="1"/>
          <p:nvPr/>
        </p:nvSpPr>
        <p:spPr>
          <a:xfrm>
            <a:off x="755374" y="4756579"/>
            <a:ext cx="3051313" cy="461665"/>
          </a:xfrm>
          <a:prstGeom prst="rect">
            <a:avLst/>
          </a:prstGeom>
          <a:noFill/>
        </p:spPr>
        <p:txBody>
          <a:bodyPr wrap="square" rtlCol="0">
            <a:spAutoFit/>
          </a:bodyPr>
          <a:lstStyle/>
          <a:p>
            <a:r>
              <a:rPr lang="nl-NL" sz="2400" b="1" dirty="0"/>
              <a:t>Prikkelverwerking</a:t>
            </a:r>
          </a:p>
        </p:txBody>
      </p:sp>
      <p:sp>
        <p:nvSpPr>
          <p:cNvPr id="18" name="Tekstvak 17">
            <a:extLst>
              <a:ext uri="{FF2B5EF4-FFF2-40B4-BE49-F238E27FC236}">
                <a16:creationId xmlns:a16="http://schemas.microsoft.com/office/drawing/2014/main" id="{C23991D6-D098-7946-B7C8-D8067C2681F0}"/>
              </a:ext>
            </a:extLst>
          </p:cNvPr>
          <p:cNvSpPr txBox="1"/>
          <p:nvPr/>
        </p:nvSpPr>
        <p:spPr>
          <a:xfrm>
            <a:off x="2083226" y="2910264"/>
            <a:ext cx="2778897" cy="1015663"/>
          </a:xfrm>
          <a:prstGeom prst="rect">
            <a:avLst/>
          </a:prstGeom>
          <a:noFill/>
        </p:spPr>
        <p:txBody>
          <a:bodyPr wrap="square" rtlCol="0">
            <a:spAutoFit/>
          </a:bodyPr>
          <a:lstStyle/>
          <a:p>
            <a:r>
              <a:rPr lang="nl-NL" sz="2000" b="1" dirty="0"/>
              <a:t>Hechtingsproblematiek en vroegkinderlijk trauma</a:t>
            </a:r>
          </a:p>
        </p:txBody>
      </p:sp>
    </p:spTree>
    <p:extLst>
      <p:ext uri="{BB962C8B-B14F-4D97-AF65-F5344CB8AC3E}">
        <p14:creationId xmlns:p14="http://schemas.microsoft.com/office/powerpoint/2010/main" val="200485110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A357093-92EA-4284-93E7-A17E049DD37A}"/>
              </a:ext>
            </a:extLst>
          </p:cNvPr>
          <p:cNvSpPr txBox="1"/>
          <p:nvPr/>
        </p:nvSpPr>
        <p:spPr>
          <a:xfrm>
            <a:off x="3078747" y="722096"/>
            <a:ext cx="10496550" cy="3046988"/>
          </a:xfrm>
          <a:prstGeom prst="rect">
            <a:avLst/>
          </a:prstGeom>
          <a:noFill/>
        </p:spPr>
        <p:txBody>
          <a:bodyPr wrap="square" rtlCol="0">
            <a:spAutoFit/>
          </a:bodyPr>
          <a:lstStyle/>
          <a:p>
            <a:r>
              <a:rPr lang="nl-NL" sz="2400" b="1" dirty="0"/>
              <a:t>Organisatie van:</a:t>
            </a:r>
          </a:p>
          <a:p>
            <a:endParaRPr lang="nl-NL" sz="2400" b="1" dirty="0"/>
          </a:p>
          <a:p>
            <a:r>
              <a:rPr lang="nl-NL" sz="2400" dirty="0"/>
              <a:t>Themabijeenkomsten: 	4 x per jaar; </a:t>
            </a:r>
          </a:p>
          <a:p>
            <a:r>
              <a:rPr lang="nl-NL" sz="2400" dirty="0"/>
              <a:t>				januari, maart, mei, oktober</a:t>
            </a:r>
          </a:p>
          <a:p>
            <a:endParaRPr lang="nl-NL" sz="2400" dirty="0"/>
          </a:p>
          <a:p>
            <a:r>
              <a:rPr lang="nl-NL" sz="2400" dirty="0"/>
              <a:t>Inloopmomenten:		indien gewenst 5 x per jaar; </a:t>
            </a:r>
          </a:p>
          <a:p>
            <a:r>
              <a:rPr lang="nl-NL" sz="2400" dirty="0"/>
              <a:t>				februari, april, juni, september, november</a:t>
            </a:r>
          </a:p>
          <a:p>
            <a:endParaRPr lang="nl-NL" sz="2400" dirty="0"/>
          </a:p>
        </p:txBody>
      </p:sp>
      <p:pic>
        <p:nvPicPr>
          <p:cNvPr id="6" name="Afbeelding 5">
            <a:extLst>
              <a:ext uri="{FF2B5EF4-FFF2-40B4-BE49-F238E27FC236}">
                <a16:creationId xmlns:a16="http://schemas.microsoft.com/office/drawing/2014/main" id="{1DC7D98B-150C-463A-AA32-DB9443E2DDCF}"/>
              </a:ext>
            </a:extLst>
          </p:cNvPr>
          <p:cNvPicPr>
            <a:picLocks noChangeAspect="1"/>
          </p:cNvPicPr>
          <p:nvPr/>
        </p:nvPicPr>
        <p:blipFill>
          <a:blip r:embed="rId2"/>
          <a:stretch>
            <a:fillRect/>
          </a:stretch>
        </p:blipFill>
        <p:spPr>
          <a:xfrm>
            <a:off x="0" y="4035307"/>
            <a:ext cx="5310076" cy="2822693"/>
          </a:xfrm>
          <a:prstGeom prst="rect">
            <a:avLst/>
          </a:prstGeom>
        </p:spPr>
      </p:pic>
      <p:pic>
        <p:nvPicPr>
          <p:cNvPr id="4" name="Afbeelding 3">
            <a:extLst>
              <a:ext uri="{FF2B5EF4-FFF2-40B4-BE49-F238E27FC236}">
                <a16:creationId xmlns:a16="http://schemas.microsoft.com/office/drawing/2014/main" id="{E2BA2EB8-3EB5-D446-8D15-6E87240A1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70200" cy="1663700"/>
          </a:xfrm>
          <a:prstGeom prst="rect">
            <a:avLst/>
          </a:prstGeom>
        </p:spPr>
      </p:pic>
    </p:spTree>
    <p:extLst>
      <p:ext uri="{BB962C8B-B14F-4D97-AF65-F5344CB8AC3E}">
        <p14:creationId xmlns:p14="http://schemas.microsoft.com/office/powerpoint/2010/main" val="163906874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3E5BD44-BF82-4630-B86C-AF19C1C6195C}"/>
              </a:ext>
            </a:extLst>
          </p:cNvPr>
          <p:cNvSpPr txBox="1"/>
          <p:nvPr/>
        </p:nvSpPr>
        <p:spPr>
          <a:xfrm>
            <a:off x="1416050" y="2480685"/>
            <a:ext cx="9359900" cy="2954655"/>
          </a:xfrm>
          <a:prstGeom prst="rect">
            <a:avLst/>
          </a:prstGeom>
          <a:noFill/>
        </p:spPr>
        <p:txBody>
          <a:bodyPr wrap="square" rtlCol="0">
            <a:spAutoFit/>
          </a:bodyPr>
          <a:lstStyle/>
          <a:p>
            <a:r>
              <a:rPr lang="nl-NL" sz="2400" b="1" dirty="0"/>
              <a:t>Voor de 4 themabijeenkomsten worden uitgenodigd:</a:t>
            </a:r>
          </a:p>
          <a:p>
            <a:endParaRPr lang="nl-NL" sz="2400" b="1" dirty="0"/>
          </a:p>
          <a:p>
            <a:pPr marL="342900" indent="-342900">
              <a:buAutoNum type="arabicPeriod"/>
            </a:pPr>
            <a:r>
              <a:rPr lang="nl-NL" sz="2400" dirty="0"/>
              <a:t>Inwoners die gebruik maken van de jeugdhulp, denken gebruik te gaan maken van de jeugdhulp of anderszins vragen hebben over hun kinderen en de opvoeding</a:t>
            </a:r>
          </a:p>
          <a:p>
            <a:pPr marL="342900" indent="-342900">
              <a:buAutoNum type="arabicPeriod"/>
            </a:pPr>
            <a:r>
              <a:rPr lang="nl-NL" sz="2400" dirty="0"/>
              <a:t>Jeugdprofessionals</a:t>
            </a:r>
          </a:p>
          <a:p>
            <a:pPr marL="342900" indent="-342900">
              <a:buAutoNum type="arabicPeriod"/>
            </a:pPr>
            <a:r>
              <a:rPr lang="nl-NL" sz="2400" dirty="0"/>
              <a:t>Beleidsmedewerkers van de gemeentelijke organisatie</a:t>
            </a:r>
          </a:p>
          <a:p>
            <a:endParaRPr lang="nl-NL" dirty="0"/>
          </a:p>
        </p:txBody>
      </p:sp>
      <p:pic>
        <p:nvPicPr>
          <p:cNvPr id="5" name="Afbeelding 4">
            <a:extLst>
              <a:ext uri="{FF2B5EF4-FFF2-40B4-BE49-F238E27FC236}">
                <a16:creationId xmlns:a16="http://schemas.microsoft.com/office/drawing/2014/main" id="{C20500BD-71B7-9940-B3B5-8EFC34DC7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70200" cy="1663700"/>
          </a:xfrm>
          <a:prstGeom prst="rect">
            <a:avLst/>
          </a:prstGeom>
        </p:spPr>
      </p:pic>
    </p:spTree>
    <p:extLst>
      <p:ext uri="{BB962C8B-B14F-4D97-AF65-F5344CB8AC3E}">
        <p14:creationId xmlns:p14="http://schemas.microsoft.com/office/powerpoint/2010/main" val="163081841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B1517DB-6BAC-44C6-8BC5-394FBFA2352D}"/>
              </a:ext>
            </a:extLst>
          </p:cNvPr>
          <p:cNvSpPr txBox="1"/>
          <p:nvPr/>
        </p:nvSpPr>
        <p:spPr>
          <a:xfrm>
            <a:off x="1460500" y="2540000"/>
            <a:ext cx="9271000" cy="3046988"/>
          </a:xfrm>
          <a:prstGeom prst="rect">
            <a:avLst/>
          </a:prstGeom>
          <a:noFill/>
        </p:spPr>
        <p:txBody>
          <a:bodyPr wrap="square" rtlCol="0">
            <a:spAutoFit/>
          </a:bodyPr>
          <a:lstStyle/>
          <a:p>
            <a:r>
              <a:rPr lang="nl-NL" sz="2400" b="1" dirty="0"/>
              <a:t>Voor de inloopmomenten worden uitgenodigd:</a:t>
            </a:r>
          </a:p>
          <a:p>
            <a:endParaRPr lang="nl-NL" sz="2400" b="1" dirty="0"/>
          </a:p>
          <a:p>
            <a:pPr marL="342900" indent="-342900">
              <a:buAutoNum type="arabicPeriod"/>
            </a:pPr>
            <a:r>
              <a:rPr lang="nl-NL" sz="2400" dirty="0"/>
              <a:t>Ouders</a:t>
            </a:r>
          </a:p>
          <a:p>
            <a:pPr marL="342900" indent="-342900">
              <a:buAutoNum type="arabicPeriod"/>
            </a:pPr>
            <a:r>
              <a:rPr lang="nl-NL" sz="2400" dirty="0"/>
              <a:t>Grootouders</a:t>
            </a:r>
          </a:p>
          <a:p>
            <a:pPr marL="342900" indent="-342900">
              <a:buAutoNum type="arabicPeriod"/>
            </a:pPr>
            <a:r>
              <a:rPr lang="nl-NL" sz="2400" dirty="0"/>
              <a:t>Verzorgers</a:t>
            </a:r>
          </a:p>
          <a:p>
            <a:pPr marL="342900" indent="-342900">
              <a:buAutoNum type="arabicPeriod"/>
            </a:pPr>
            <a:r>
              <a:rPr lang="nl-NL" sz="2400" dirty="0"/>
              <a:t>Naaste familieleden</a:t>
            </a:r>
          </a:p>
          <a:p>
            <a:pPr marL="342900" indent="-342900">
              <a:buAutoNum type="arabicPeriod"/>
            </a:pPr>
            <a:r>
              <a:rPr lang="nl-NL" sz="2400" dirty="0"/>
              <a:t>Indien gewenst een professional om uitleg te geven over een bepaald onderwerp.</a:t>
            </a:r>
          </a:p>
        </p:txBody>
      </p:sp>
      <p:pic>
        <p:nvPicPr>
          <p:cNvPr id="5" name="Afbeelding 4">
            <a:extLst>
              <a:ext uri="{FF2B5EF4-FFF2-40B4-BE49-F238E27FC236}">
                <a16:creationId xmlns:a16="http://schemas.microsoft.com/office/drawing/2014/main" id="{A53C7EF0-2971-414E-AE3A-61CDE590E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70200" cy="1663700"/>
          </a:xfrm>
          <a:prstGeom prst="rect">
            <a:avLst/>
          </a:prstGeom>
        </p:spPr>
      </p:pic>
    </p:spTree>
    <p:extLst>
      <p:ext uri="{BB962C8B-B14F-4D97-AF65-F5344CB8AC3E}">
        <p14:creationId xmlns:p14="http://schemas.microsoft.com/office/powerpoint/2010/main" val="204250508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39E454C-D89F-49CF-AF0E-FAC09057E761}"/>
              </a:ext>
            </a:extLst>
          </p:cNvPr>
          <p:cNvSpPr txBox="1"/>
          <p:nvPr/>
        </p:nvSpPr>
        <p:spPr>
          <a:xfrm>
            <a:off x="3284331" y="574322"/>
            <a:ext cx="9880600" cy="6001643"/>
          </a:xfrm>
          <a:prstGeom prst="rect">
            <a:avLst/>
          </a:prstGeom>
          <a:noFill/>
        </p:spPr>
        <p:txBody>
          <a:bodyPr wrap="square" rtlCol="0">
            <a:spAutoFit/>
          </a:bodyPr>
          <a:lstStyle/>
          <a:p>
            <a:r>
              <a:rPr lang="nl-NL" sz="2400" b="1" dirty="0"/>
              <a:t>Kracht</a:t>
            </a:r>
          </a:p>
          <a:p>
            <a:endParaRPr lang="nl-NL" sz="2400" dirty="0"/>
          </a:p>
          <a:p>
            <a:r>
              <a:rPr lang="nl-NL" sz="2400" dirty="0"/>
              <a:t>Het helpt ouders te weten:</a:t>
            </a:r>
          </a:p>
          <a:p>
            <a:endParaRPr lang="nl-NL" sz="2400" dirty="0"/>
          </a:p>
          <a:p>
            <a:r>
              <a:rPr lang="nl-NL" sz="2400" dirty="0"/>
              <a:t>dat zij er niet alleen voor staan </a:t>
            </a:r>
          </a:p>
          <a:p>
            <a:r>
              <a:rPr lang="nl-NL" sz="2400" dirty="0"/>
              <a:t>dat iemand anders de weg al bewandeld heeft </a:t>
            </a:r>
          </a:p>
          <a:p>
            <a:r>
              <a:rPr lang="nl-NL" sz="2400" dirty="0"/>
              <a:t>dat zij begrip vinden met een half woord </a:t>
            </a:r>
          </a:p>
          <a:p>
            <a:r>
              <a:rPr lang="nl-NL" sz="2400" dirty="0"/>
              <a:t>dat zij kennis aangereikt krijgen en tips en ervaringen kunnen delen </a:t>
            </a:r>
          </a:p>
          <a:p>
            <a:r>
              <a:rPr lang="nl-NL" sz="2400" dirty="0"/>
              <a:t>dat zij hun verhaal en zorgen kwijt kunnen aan een gelijkgestemde</a:t>
            </a:r>
          </a:p>
          <a:p>
            <a:r>
              <a:rPr lang="nl-NL" sz="2400" dirty="0"/>
              <a:t>dat zij met hun vragen en zorgen ergens terecht kunnen</a:t>
            </a:r>
          </a:p>
          <a:p>
            <a:r>
              <a:rPr lang="nl-NL" sz="2400" dirty="0"/>
              <a:t>dat zij – waar nodig – de weg in de jeugdhulp weten te vinden</a:t>
            </a:r>
          </a:p>
          <a:p>
            <a:r>
              <a:rPr lang="nl-NL" sz="2400" dirty="0"/>
              <a:t>dat zij mede-ouders ontmoeten en met elkaar verbinden</a:t>
            </a:r>
          </a:p>
          <a:p>
            <a:r>
              <a:rPr lang="nl-NL" sz="2400" dirty="0"/>
              <a:t>dat zij zich gezien en gehoord voelen </a:t>
            </a:r>
          </a:p>
          <a:p>
            <a:endParaRPr lang="nl-NL" sz="2400" dirty="0"/>
          </a:p>
          <a:p>
            <a:r>
              <a:rPr lang="nl-NL" sz="2400" b="1" dirty="0"/>
              <a:t>Het geeft ouders rust én de kracht om de juiste weg te vinden, </a:t>
            </a:r>
          </a:p>
          <a:p>
            <a:r>
              <a:rPr lang="nl-NL" sz="2400" b="1" dirty="0"/>
              <a:t>voor zichzelf en hun kind.</a:t>
            </a:r>
          </a:p>
        </p:txBody>
      </p:sp>
      <p:pic>
        <p:nvPicPr>
          <p:cNvPr id="5" name="Afbeelding 4">
            <a:extLst>
              <a:ext uri="{FF2B5EF4-FFF2-40B4-BE49-F238E27FC236}">
                <a16:creationId xmlns:a16="http://schemas.microsoft.com/office/drawing/2014/main" id="{14793156-8E5B-F548-81E5-F968DE874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70200" cy="1663700"/>
          </a:xfrm>
          <a:prstGeom prst="rect">
            <a:avLst/>
          </a:prstGeom>
        </p:spPr>
      </p:pic>
    </p:spTree>
    <p:extLst>
      <p:ext uri="{BB962C8B-B14F-4D97-AF65-F5344CB8AC3E}">
        <p14:creationId xmlns:p14="http://schemas.microsoft.com/office/powerpoint/2010/main" val="213669843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470</Words>
  <Application>Microsoft Macintosh PowerPoint</Application>
  <PresentationFormat>Breedbeeld</PresentationFormat>
  <Paragraphs>83</Paragraphs>
  <Slides>10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Calibri Light</vt:lpstr>
      <vt:lpstr>Copperplate Gothic Bold</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Nathalie Looij</dc:creator>
  <cp:lastModifiedBy>diana kievit</cp:lastModifiedBy>
  <cp:revision>19</cp:revision>
  <dcterms:created xsi:type="dcterms:W3CDTF">2019-03-28T15:55:29Z</dcterms:created>
  <dcterms:modified xsi:type="dcterms:W3CDTF">2021-10-07T13:57:56Z</dcterms:modified>
</cp:coreProperties>
</file>