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9" r:id="rId4"/>
    <p:sldId id="263" r:id="rId5"/>
    <p:sldId id="258" r:id="rId6"/>
    <p:sldId id="260" r:id="rId7"/>
    <p:sldId id="265" r:id="rId8"/>
    <p:sldId id="261" r:id="rId9"/>
    <p:sldId id="264" r:id="rId10"/>
    <p:sldId id="266"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kievit" initials="dk" lastIdx="1" clrIdx="0">
    <p:extLst>
      <p:ext uri="{19B8F6BF-5375-455C-9EA6-DF929625EA0E}">
        <p15:presenceInfo xmlns:p15="http://schemas.microsoft.com/office/powerpoint/2012/main" userId="e9b059da3fc943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39" autoAdjust="0"/>
    <p:restoredTop sz="94660"/>
  </p:normalViewPr>
  <p:slideViewPr>
    <p:cSldViewPr snapToGrid="0">
      <p:cViewPr varScale="1">
        <p:scale>
          <a:sx n="121" d="100"/>
          <a:sy n="121" d="100"/>
        </p:scale>
        <p:origin x="168"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09T22:16:56.608"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33FC8-EDAE-4FC1-9E0D-A60C13C659F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FCC3F94-5A83-4709-8D67-74919B61B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5E9BD47-2CB8-483C-86F4-D5070FB51A43}"/>
              </a:ext>
            </a:extLst>
          </p:cNvPr>
          <p:cNvSpPr>
            <a:spLocks noGrp="1"/>
          </p:cNvSpPr>
          <p:nvPr>
            <p:ph type="dt" sz="half" idx="10"/>
          </p:nvPr>
        </p:nvSpPr>
        <p:spPr/>
        <p:txBody>
          <a:bodyPr/>
          <a:lstStyle/>
          <a:p>
            <a:fld id="{06320E37-F5E9-460A-B9A8-B16835C13E4A}" type="datetimeFigureOut">
              <a:rPr lang="nl-NL" smtClean="0"/>
              <a:t>17-11-19</a:t>
            </a:fld>
            <a:endParaRPr lang="nl-NL"/>
          </a:p>
        </p:txBody>
      </p:sp>
      <p:sp>
        <p:nvSpPr>
          <p:cNvPr id="5" name="Tijdelijke aanduiding voor voettekst 4">
            <a:extLst>
              <a:ext uri="{FF2B5EF4-FFF2-40B4-BE49-F238E27FC236}">
                <a16:creationId xmlns:a16="http://schemas.microsoft.com/office/drawing/2014/main" id="{05AF998F-5685-449E-9176-6BB94DF298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4466C3-0432-42D8-9E9D-C2AF9F26C464}"/>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295422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41E9F-7A90-4B86-AEF0-E8CB21D1C39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CF6CC8A-56BF-4332-9491-4CC4157551B5}"/>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C72A98-0EE6-48D9-A711-B6251FB88863}"/>
              </a:ext>
            </a:extLst>
          </p:cNvPr>
          <p:cNvSpPr>
            <a:spLocks noGrp="1"/>
          </p:cNvSpPr>
          <p:nvPr>
            <p:ph type="dt" sz="half" idx="10"/>
          </p:nvPr>
        </p:nvSpPr>
        <p:spPr/>
        <p:txBody>
          <a:bodyPr/>
          <a:lstStyle/>
          <a:p>
            <a:fld id="{06320E37-F5E9-460A-B9A8-B16835C13E4A}" type="datetimeFigureOut">
              <a:rPr lang="nl-NL" smtClean="0"/>
              <a:t>17-11-19</a:t>
            </a:fld>
            <a:endParaRPr lang="nl-NL"/>
          </a:p>
        </p:txBody>
      </p:sp>
      <p:sp>
        <p:nvSpPr>
          <p:cNvPr id="5" name="Tijdelijke aanduiding voor voettekst 4">
            <a:extLst>
              <a:ext uri="{FF2B5EF4-FFF2-40B4-BE49-F238E27FC236}">
                <a16:creationId xmlns:a16="http://schemas.microsoft.com/office/drawing/2014/main" id="{80B29E8A-C54A-4A3A-8354-F7BD67CBF6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DB3BC3-096F-44B9-B8C3-7FA818AF18A6}"/>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372049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7C5B979-0A80-43A2-9A59-972A1B0FB0F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7CBB577-4453-4026-9519-BA2668717C91}"/>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86E606-8D3E-40B0-B966-65AC9C42EA82}"/>
              </a:ext>
            </a:extLst>
          </p:cNvPr>
          <p:cNvSpPr>
            <a:spLocks noGrp="1"/>
          </p:cNvSpPr>
          <p:nvPr>
            <p:ph type="dt" sz="half" idx="10"/>
          </p:nvPr>
        </p:nvSpPr>
        <p:spPr/>
        <p:txBody>
          <a:bodyPr/>
          <a:lstStyle/>
          <a:p>
            <a:fld id="{06320E37-F5E9-460A-B9A8-B16835C13E4A}" type="datetimeFigureOut">
              <a:rPr lang="nl-NL" smtClean="0"/>
              <a:t>17-11-19</a:t>
            </a:fld>
            <a:endParaRPr lang="nl-NL"/>
          </a:p>
        </p:txBody>
      </p:sp>
      <p:sp>
        <p:nvSpPr>
          <p:cNvPr id="5" name="Tijdelijke aanduiding voor voettekst 4">
            <a:extLst>
              <a:ext uri="{FF2B5EF4-FFF2-40B4-BE49-F238E27FC236}">
                <a16:creationId xmlns:a16="http://schemas.microsoft.com/office/drawing/2014/main" id="{58D3260B-6BD7-4616-A5CA-0FE23256768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16663B1-851F-4C90-8492-0B4CBE7FF452}"/>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420093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4E1FB-2939-494B-95B6-6105914C9AC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DE8A097-9842-4224-87B7-B07559FAD46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FF9747-03EB-413B-9192-225F01A5960E}"/>
              </a:ext>
            </a:extLst>
          </p:cNvPr>
          <p:cNvSpPr>
            <a:spLocks noGrp="1"/>
          </p:cNvSpPr>
          <p:nvPr>
            <p:ph type="dt" sz="half" idx="10"/>
          </p:nvPr>
        </p:nvSpPr>
        <p:spPr/>
        <p:txBody>
          <a:bodyPr/>
          <a:lstStyle/>
          <a:p>
            <a:fld id="{06320E37-F5E9-460A-B9A8-B16835C13E4A}" type="datetimeFigureOut">
              <a:rPr lang="nl-NL" smtClean="0"/>
              <a:t>17-11-19</a:t>
            </a:fld>
            <a:endParaRPr lang="nl-NL"/>
          </a:p>
        </p:txBody>
      </p:sp>
      <p:sp>
        <p:nvSpPr>
          <p:cNvPr id="5" name="Tijdelijke aanduiding voor voettekst 4">
            <a:extLst>
              <a:ext uri="{FF2B5EF4-FFF2-40B4-BE49-F238E27FC236}">
                <a16:creationId xmlns:a16="http://schemas.microsoft.com/office/drawing/2014/main" id="{9E1D8451-0D7A-4BFB-8B4F-49BA2394FF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471177-32D7-4C48-B78E-67457439310E}"/>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249513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F7DB1-3CD6-445A-B840-008C21D270B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86A1D29-DCB8-4689-8519-A852BE5964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FC62D937-1D00-40AF-9C93-BC25BEB2B22B}"/>
              </a:ext>
            </a:extLst>
          </p:cNvPr>
          <p:cNvSpPr>
            <a:spLocks noGrp="1"/>
          </p:cNvSpPr>
          <p:nvPr>
            <p:ph type="dt" sz="half" idx="10"/>
          </p:nvPr>
        </p:nvSpPr>
        <p:spPr/>
        <p:txBody>
          <a:bodyPr/>
          <a:lstStyle/>
          <a:p>
            <a:fld id="{06320E37-F5E9-460A-B9A8-B16835C13E4A}" type="datetimeFigureOut">
              <a:rPr lang="nl-NL" smtClean="0"/>
              <a:t>17-11-19</a:t>
            </a:fld>
            <a:endParaRPr lang="nl-NL"/>
          </a:p>
        </p:txBody>
      </p:sp>
      <p:sp>
        <p:nvSpPr>
          <p:cNvPr id="5" name="Tijdelijke aanduiding voor voettekst 4">
            <a:extLst>
              <a:ext uri="{FF2B5EF4-FFF2-40B4-BE49-F238E27FC236}">
                <a16:creationId xmlns:a16="http://schemas.microsoft.com/office/drawing/2014/main" id="{7BD7FAAA-5F6A-43B0-9496-02B39576FBC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D502C8-B6BE-4454-975E-148F6A4045F3}"/>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2461632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7762F-7921-40A3-A866-03223B5D8BC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79498A-1E90-41C2-A97C-C07102CF3772}"/>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4186E3A-3DFA-4FBF-BDB3-578CA4947A8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3D3C9F2-3587-461D-A3DD-1A7E9949D10A}"/>
              </a:ext>
            </a:extLst>
          </p:cNvPr>
          <p:cNvSpPr>
            <a:spLocks noGrp="1"/>
          </p:cNvSpPr>
          <p:nvPr>
            <p:ph type="dt" sz="half" idx="10"/>
          </p:nvPr>
        </p:nvSpPr>
        <p:spPr/>
        <p:txBody>
          <a:bodyPr/>
          <a:lstStyle/>
          <a:p>
            <a:fld id="{06320E37-F5E9-460A-B9A8-B16835C13E4A}" type="datetimeFigureOut">
              <a:rPr lang="nl-NL" smtClean="0"/>
              <a:t>17-11-19</a:t>
            </a:fld>
            <a:endParaRPr lang="nl-NL"/>
          </a:p>
        </p:txBody>
      </p:sp>
      <p:sp>
        <p:nvSpPr>
          <p:cNvPr id="6" name="Tijdelijke aanduiding voor voettekst 5">
            <a:extLst>
              <a:ext uri="{FF2B5EF4-FFF2-40B4-BE49-F238E27FC236}">
                <a16:creationId xmlns:a16="http://schemas.microsoft.com/office/drawing/2014/main" id="{4C692142-AD7B-4EAE-B05F-629144F38A8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CE39A76-E95F-41A6-AF2A-B53693AFBE8F}"/>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159102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016E15-FCD3-4A4E-974B-9454CED2345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29BC415-85CE-4BC8-844B-2DEF74B34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D5751B1D-0519-43B3-978D-CF1BF4892B1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A7CDA89-8352-499F-AD21-DF6DE4D1C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72534024-DE19-49A8-AD60-4E7DD331D86E}"/>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BED8324-DD52-480A-9118-6F8F0D0C7DCF}"/>
              </a:ext>
            </a:extLst>
          </p:cNvPr>
          <p:cNvSpPr>
            <a:spLocks noGrp="1"/>
          </p:cNvSpPr>
          <p:nvPr>
            <p:ph type="dt" sz="half" idx="10"/>
          </p:nvPr>
        </p:nvSpPr>
        <p:spPr/>
        <p:txBody>
          <a:bodyPr/>
          <a:lstStyle/>
          <a:p>
            <a:fld id="{06320E37-F5E9-460A-B9A8-B16835C13E4A}" type="datetimeFigureOut">
              <a:rPr lang="nl-NL" smtClean="0"/>
              <a:t>17-11-19</a:t>
            </a:fld>
            <a:endParaRPr lang="nl-NL"/>
          </a:p>
        </p:txBody>
      </p:sp>
      <p:sp>
        <p:nvSpPr>
          <p:cNvPr id="8" name="Tijdelijke aanduiding voor voettekst 7">
            <a:extLst>
              <a:ext uri="{FF2B5EF4-FFF2-40B4-BE49-F238E27FC236}">
                <a16:creationId xmlns:a16="http://schemas.microsoft.com/office/drawing/2014/main" id="{9F720022-92B9-4E59-8AD8-695451B9594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6116CE2-D441-4798-819E-E0111489FE9B}"/>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37445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23D44-6716-47CC-90EC-1654CC77DD1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BC62F99-96DF-4EA1-B621-57AEC54BE004}"/>
              </a:ext>
            </a:extLst>
          </p:cNvPr>
          <p:cNvSpPr>
            <a:spLocks noGrp="1"/>
          </p:cNvSpPr>
          <p:nvPr>
            <p:ph type="dt" sz="half" idx="10"/>
          </p:nvPr>
        </p:nvSpPr>
        <p:spPr/>
        <p:txBody>
          <a:bodyPr/>
          <a:lstStyle/>
          <a:p>
            <a:fld id="{06320E37-F5E9-460A-B9A8-B16835C13E4A}" type="datetimeFigureOut">
              <a:rPr lang="nl-NL" smtClean="0"/>
              <a:t>17-11-19</a:t>
            </a:fld>
            <a:endParaRPr lang="nl-NL"/>
          </a:p>
        </p:txBody>
      </p:sp>
      <p:sp>
        <p:nvSpPr>
          <p:cNvPr id="4" name="Tijdelijke aanduiding voor voettekst 3">
            <a:extLst>
              <a:ext uri="{FF2B5EF4-FFF2-40B4-BE49-F238E27FC236}">
                <a16:creationId xmlns:a16="http://schemas.microsoft.com/office/drawing/2014/main" id="{18057415-CDF2-43F4-9363-82C5EA13E9A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D1FAD24-507C-48D8-91F8-845F58F2FECB}"/>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295400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F66668D-A693-4E37-BF3B-A70358EC1B16}"/>
              </a:ext>
            </a:extLst>
          </p:cNvPr>
          <p:cNvSpPr>
            <a:spLocks noGrp="1"/>
          </p:cNvSpPr>
          <p:nvPr>
            <p:ph type="dt" sz="half" idx="10"/>
          </p:nvPr>
        </p:nvSpPr>
        <p:spPr/>
        <p:txBody>
          <a:bodyPr/>
          <a:lstStyle/>
          <a:p>
            <a:fld id="{06320E37-F5E9-460A-B9A8-B16835C13E4A}" type="datetimeFigureOut">
              <a:rPr lang="nl-NL" smtClean="0"/>
              <a:t>17-11-19</a:t>
            </a:fld>
            <a:endParaRPr lang="nl-NL"/>
          </a:p>
        </p:txBody>
      </p:sp>
      <p:sp>
        <p:nvSpPr>
          <p:cNvPr id="3" name="Tijdelijke aanduiding voor voettekst 2">
            <a:extLst>
              <a:ext uri="{FF2B5EF4-FFF2-40B4-BE49-F238E27FC236}">
                <a16:creationId xmlns:a16="http://schemas.microsoft.com/office/drawing/2014/main" id="{98E84B0C-221A-454E-AE77-3964E5C14A6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BCCE076-6F76-484A-9C09-8071D6932383}"/>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1530906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D99F5A-95C6-4F9A-ACDA-699FAA66CA1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511C840-214C-46A8-8626-BFEC9464D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86EBDBD-43A3-45D2-B552-F68C0C565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4D1301FB-DF01-4787-8A2A-7E8BCE508064}"/>
              </a:ext>
            </a:extLst>
          </p:cNvPr>
          <p:cNvSpPr>
            <a:spLocks noGrp="1"/>
          </p:cNvSpPr>
          <p:nvPr>
            <p:ph type="dt" sz="half" idx="10"/>
          </p:nvPr>
        </p:nvSpPr>
        <p:spPr/>
        <p:txBody>
          <a:bodyPr/>
          <a:lstStyle/>
          <a:p>
            <a:fld id="{06320E37-F5E9-460A-B9A8-B16835C13E4A}" type="datetimeFigureOut">
              <a:rPr lang="nl-NL" smtClean="0"/>
              <a:t>17-11-19</a:t>
            </a:fld>
            <a:endParaRPr lang="nl-NL"/>
          </a:p>
        </p:txBody>
      </p:sp>
      <p:sp>
        <p:nvSpPr>
          <p:cNvPr id="6" name="Tijdelijke aanduiding voor voettekst 5">
            <a:extLst>
              <a:ext uri="{FF2B5EF4-FFF2-40B4-BE49-F238E27FC236}">
                <a16:creationId xmlns:a16="http://schemas.microsoft.com/office/drawing/2014/main" id="{FD50CDE2-5ED9-4604-A3AB-F4229D21737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4B50B3-8A43-4693-8F61-7AB0DBADFD40}"/>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428979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F1F76-5000-4274-BFF2-B4D5B9473EA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4B6673-26C3-4384-AADA-D388C50C93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35EEF13-640E-4416-8C27-6A91C58C4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A9D73A41-E7AC-4DB9-A18D-68090C38D242}"/>
              </a:ext>
            </a:extLst>
          </p:cNvPr>
          <p:cNvSpPr>
            <a:spLocks noGrp="1"/>
          </p:cNvSpPr>
          <p:nvPr>
            <p:ph type="dt" sz="half" idx="10"/>
          </p:nvPr>
        </p:nvSpPr>
        <p:spPr/>
        <p:txBody>
          <a:bodyPr/>
          <a:lstStyle/>
          <a:p>
            <a:fld id="{06320E37-F5E9-460A-B9A8-B16835C13E4A}" type="datetimeFigureOut">
              <a:rPr lang="nl-NL" smtClean="0"/>
              <a:t>17-11-19</a:t>
            </a:fld>
            <a:endParaRPr lang="nl-NL"/>
          </a:p>
        </p:txBody>
      </p:sp>
      <p:sp>
        <p:nvSpPr>
          <p:cNvPr id="6" name="Tijdelijke aanduiding voor voettekst 5">
            <a:extLst>
              <a:ext uri="{FF2B5EF4-FFF2-40B4-BE49-F238E27FC236}">
                <a16:creationId xmlns:a16="http://schemas.microsoft.com/office/drawing/2014/main" id="{F893B0AE-6856-4D37-B675-9D5ECAF802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B631964-C144-4590-99AA-810BF73951BE}"/>
              </a:ext>
            </a:extLst>
          </p:cNvPr>
          <p:cNvSpPr>
            <a:spLocks noGrp="1"/>
          </p:cNvSpPr>
          <p:nvPr>
            <p:ph type="sldNum" sz="quarter" idx="12"/>
          </p:nvPr>
        </p:nvSpPr>
        <p:spPr/>
        <p:txBody>
          <a:bodyPr/>
          <a:lstStyle/>
          <a:p>
            <a:fld id="{FCA0813F-48F5-454A-8284-1D1C5C3A5E6F}" type="slidenum">
              <a:rPr lang="nl-NL" smtClean="0"/>
              <a:t>‹nr.›</a:t>
            </a:fld>
            <a:endParaRPr lang="nl-NL"/>
          </a:p>
        </p:txBody>
      </p:sp>
    </p:spTree>
    <p:extLst>
      <p:ext uri="{BB962C8B-B14F-4D97-AF65-F5344CB8AC3E}">
        <p14:creationId xmlns:p14="http://schemas.microsoft.com/office/powerpoint/2010/main" val="97149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5BF2C43-4113-47A8-9582-338CB6CD4E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CB6BA33-D549-47E6-854A-9FEC41C068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980C83-984D-43A9-931C-59909A0E97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20E37-F5E9-460A-B9A8-B16835C13E4A}" type="datetimeFigureOut">
              <a:rPr lang="nl-NL" smtClean="0"/>
              <a:t>17-11-19</a:t>
            </a:fld>
            <a:endParaRPr lang="nl-NL"/>
          </a:p>
        </p:txBody>
      </p:sp>
      <p:sp>
        <p:nvSpPr>
          <p:cNvPr id="5" name="Tijdelijke aanduiding voor voettekst 4">
            <a:extLst>
              <a:ext uri="{FF2B5EF4-FFF2-40B4-BE49-F238E27FC236}">
                <a16:creationId xmlns:a16="http://schemas.microsoft.com/office/drawing/2014/main" id="{C81B0A56-EDF7-4A1A-BEED-EB2F308BFE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63839C3-EA9F-4D5F-8168-FAF48A683B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0813F-48F5-454A-8284-1D1C5C3A5E6F}" type="slidenum">
              <a:rPr lang="nl-NL" smtClean="0"/>
              <a:t>‹nr.›</a:t>
            </a:fld>
            <a:endParaRPr lang="nl-NL"/>
          </a:p>
        </p:txBody>
      </p:sp>
    </p:spTree>
    <p:extLst>
      <p:ext uri="{BB962C8B-B14F-4D97-AF65-F5344CB8AC3E}">
        <p14:creationId xmlns:p14="http://schemas.microsoft.com/office/powerpoint/2010/main" val="3011649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fegezienhw.n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BBB8E05-9D5E-4C22-8E3D-3AE1DD1CAF0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5607" y="3874738"/>
            <a:ext cx="3976238" cy="2229890"/>
          </a:xfrm>
          <a:prstGeom prst="rect">
            <a:avLst/>
          </a:prstGeom>
        </p:spPr>
      </p:pic>
      <p:sp>
        <p:nvSpPr>
          <p:cNvPr id="9" name="Tekstvak 8">
            <a:extLst>
              <a:ext uri="{FF2B5EF4-FFF2-40B4-BE49-F238E27FC236}">
                <a16:creationId xmlns:a16="http://schemas.microsoft.com/office/drawing/2014/main" id="{C8967568-43A0-4188-97E1-11912E3FF113}"/>
              </a:ext>
            </a:extLst>
          </p:cNvPr>
          <p:cNvSpPr txBox="1"/>
          <p:nvPr/>
        </p:nvSpPr>
        <p:spPr>
          <a:xfrm>
            <a:off x="655607" y="753372"/>
            <a:ext cx="4664016" cy="830997"/>
          </a:xfrm>
          <a:prstGeom prst="rect">
            <a:avLst/>
          </a:prstGeom>
          <a:noFill/>
        </p:spPr>
        <p:txBody>
          <a:bodyPr wrap="square" rtlCol="0">
            <a:spAutoFit/>
          </a:bodyPr>
          <a:lstStyle/>
          <a:p>
            <a:r>
              <a:rPr lang="nl-NL" sz="4800" dirty="0">
                <a:latin typeface="Copperplate Gothic Bold" panose="020E0705020206020404" pitchFamily="34" charset="0"/>
              </a:rPr>
              <a:t>Welkom bij </a:t>
            </a:r>
            <a:endParaRPr lang="nl-NL" dirty="0">
              <a:latin typeface="Copperplate Gothic Bold" panose="020E0705020206020404" pitchFamily="34" charset="0"/>
            </a:endParaRPr>
          </a:p>
        </p:txBody>
      </p:sp>
      <p:pic>
        <p:nvPicPr>
          <p:cNvPr id="12" name="Afbeelding 11">
            <a:extLst>
              <a:ext uri="{FF2B5EF4-FFF2-40B4-BE49-F238E27FC236}">
                <a16:creationId xmlns:a16="http://schemas.microsoft.com/office/drawing/2014/main" id="{27E52ACC-06B8-4FCD-84B2-0E0CE1776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0"/>
            <a:ext cx="5934254" cy="3263900"/>
          </a:xfrm>
          <a:prstGeom prst="rect">
            <a:avLst/>
          </a:prstGeom>
        </p:spPr>
      </p:pic>
      <p:sp>
        <p:nvSpPr>
          <p:cNvPr id="8" name="Rechthoekige driehoek 7">
            <a:extLst>
              <a:ext uri="{FF2B5EF4-FFF2-40B4-BE49-F238E27FC236}">
                <a16:creationId xmlns:a16="http://schemas.microsoft.com/office/drawing/2014/main" id="{6ED10119-579E-4805-9697-813EE8777409}"/>
              </a:ext>
            </a:extLst>
          </p:cNvPr>
          <p:cNvSpPr/>
          <p:nvPr/>
        </p:nvSpPr>
        <p:spPr>
          <a:xfrm flipH="1">
            <a:off x="8620664" y="2478657"/>
            <a:ext cx="3600090" cy="4379343"/>
          </a:xfrm>
          <a:prstGeom prst="rtTriangle">
            <a:avLst/>
          </a:prstGeom>
          <a:solidFill>
            <a:srgbClr val="56B691"/>
          </a:solidFill>
          <a:ln>
            <a:solidFill>
              <a:srgbClr val="56B6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kstvak 1">
            <a:extLst>
              <a:ext uri="{FF2B5EF4-FFF2-40B4-BE49-F238E27FC236}">
                <a16:creationId xmlns:a16="http://schemas.microsoft.com/office/drawing/2014/main" id="{1E8FC231-85AC-499F-8FC5-6ABEA7043379}"/>
              </a:ext>
            </a:extLst>
          </p:cNvPr>
          <p:cNvSpPr txBox="1"/>
          <p:nvPr/>
        </p:nvSpPr>
        <p:spPr>
          <a:xfrm rot="18624442" flipH="1">
            <a:off x="9028031" y="4728306"/>
            <a:ext cx="3625977" cy="461665"/>
          </a:xfrm>
          <a:prstGeom prst="rect">
            <a:avLst/>
          </a:prstGeom>
          <a:noFill/>
        </p:spPr>
        <p:txBody>
          <a:bodyPr wrap="square" rtlCol="0">
            <a:spAutoFit/>
          </a:bodyPr>
          <a:lstStyle/>
          <a:p>
            <a:r>
              <a:rPr lang="nl-NL" sz="2400" b="1" dirty="0"/>
              <a:t>Het Gezin wordt Gezien</a:t>
            </a:r>
          </a:p>
        </p:txBody>
      </p:sp>
    </p:spTree>
    <p:extLst>
      <p:ext uri="{BB962C8B-B14F-4D97-AF65-F5344CB8AC3E}">
        <p14:creationId xmlns:p14="http://schemas.microsoft.com/office/powerpoint/2010/main" val="267763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B74E8B8-32EA-C54B-A3D5-256574E153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3081336" cy="1776047"/>
          </a:xfrm>
          <a:prstGeom prst="rect">
            <a:avLst/>
          </a:prstGeom>
        </p:spPr>
      </p:pic>
      <p:pic>
        <p:nvPicPr>
          <p:cNvPr id="3" name="Afbeelding 2">
            <a:extLst>
              <a:ext uri="{FF2B5EF4-FFF2-40B4-BE49-F238E27FC236}">
                <a16:creationId xmlns:a16="http://schemas.microsoft.com/office/drawing/2014/main" id="{9A1A22E7-7EAD-7E4A-9555-5FE6C989CE58}"/>
              </a:ext>
            </a:extLst>
          </p:cNvPr>
          <p:cNvPicPr>
            <a:picLocks noChangeAspect="1"/>
          </p:cNvPicPr>
          <p:nvPr/>
        </p:nvPicPr>
        <p:blipFill>
          <a:blip r:embed="rId3"/>
          <a:stretch>
            <a:fillRect/>
          </a:stretch>
        </p:blipFill>
        <p:spPr>
          <a:xfrm>
            <a:off x="6253981" y="0"/>
            <a:ext cx="5938019" cy="3261643"/>
          </a:xfrm>
          <a:prstGeom prst="rect">
            <a:avLst/>
          </a:prstGeom>
        </p:spPr>
      </p:pic>
      <p:sp>
        <p:nvSpPr>
          <p:cNvPr id="4" name="Rechthoekige driehoek 3">
            <a:extLst>
              <a:ext uri="{FF2B5EF4-FFF2-40B4-BE49-F238E27FC236}">
                <a16:creationId xmlns:a16="http://schemas.microsoft.com/office/drawing/2014/main" id="{228C6A76-D9BF-9B4E-9DD9-B3B5AF51B9F1}"/>
              </a:ext>
            </a:extLst>
          </p:cNvPr>
          <p:cNvSpPr/>
          <p:nvPr/>
        </p:nvSpPr>
        <p:spPr>
          <a:xfrm flipH="1">
            <a:off x="9109406" y="2271623"/>
            <a:ext cx="3082594" cy="4586377"/>
          </a:xfrm>
          <a:prstGeom prst="rtTriangle">
            <a:avLst/>
          </a:prstGeom>
          <a:solidFill>
            <a:srgbClr val="56B691"/>
          </a:solidFill>
          <a:ln>
            <a:solidFill>
              <a:srgbClr val="56B6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C35C401B-DEC8-9145-B5EF-3E7AF2B2B48C}"/>
              </a:ext>
            </a:extLst>
          </p:cNvPr>
          <p:cNvSpPr/>
          <p:nvPr/>
        </p:nvSpPr>
        <p:spPr>
          <a:xfrm>
            <a:off x="672663" y="4482660"/>
            <a:ext cx="6096000" cy="1200329"/>
          </a:xfrm>
          <a:prstGeom prst="rect">
            <a:avLst/>
          </a:prstGeom>
        </p:spPr>
        <p:txBody>
          <a:bodyPr>
            <a:spAutoFit/>
          </a:bodyPr>
          <a:lstStyle/>
          <a:p>
            <a:r>
              <a:rPr lang="nl-NL" b="1" dirty="0"/>
              <a:t>Volgende bijeenkomst: </a:t>
            </a:r>
          </a:p>
          <a:p>
            <a:pPr marL="285750" indent="-285750">
              <a:buFontTx/>
              <a:buChar char="-"/>
            </a:pPr>
            <a:r>
              <a:rPr lang="nl-NL" dirty="0"/>
              <a:t>Datum: Donderdag 30 januari 2020</a:t>
            </a:r>
          </a:p>
          <a:p>
            <a:pPr marL="285750" indent="-285750">
              <a:buFontTx/>
              <a:buChar char="-"/>
            </a:pPr>
            <a:r>
              <a:rPr lang="nl-NL" dirty="0"/>
              <a:t>Thema: volgt, </a:t>
            </a:r>
            <a:r>
              <a:rPr lang="nl-NL" b="1" dirty="0"/>
              <a:t>graag uw suggesties in de </a:t>
            </a:r>
            <a:r>
              <a:rPr lang="nl-NL" b="1" dirty="0" err="1"/>
              <a:t>ideeënbox</a:t>
            </a:r>
            <a:r>
              <a:rPr lang="nl-NL" dirty="0"/>
              <a:t>!</a:t>
            </a:r>
          </a:p>
          <a:p>
            <a:pPr marL="285750" indent="-285750">
              <a:buFontTx/>
              <a:buChar char="-"/>
            </a:pPr>
            <a:r>
              <a:rPr lang="nl-NL" dirty="0"/>
              <a:t>Locatie: volgt </a:t>
            </a:r>
          </a:p>
        </p:txBody>
      </p:sp>
      <p:sp>
        <p:nvSpPr>
          <p:cNvPr id="6" name="Tekstvak 5">
            <a:extLst>
              <a:ext uri="{FF2B5EF4-FFF2-40B4-BE49-F238E27FC236}">
                <a16:creationId xmlns:a16="http://schemas.microsoft.com/office/drawing/2014/main" id="{2F48C42A-3B73-DB47-993D-8F285AFAA830}"/>
              </a:ext>
            </a:extLst>
          </p:cNvPr>
          <p:cNvSpPr txBox="1"/>
          <p:nvPr/>
        </p:nvSpPr>
        <p:spPr>
          <a:xfrm>
            <a:off x="672663" y="2615312"/>
            <a:ext cx="4508937" cy="646331"/>
          </a:xfrm>
          <a:prstGeom prst="rect">
            <a:avLst/>
          </a:prstGeom>
          <a:noFill/>
        </p:spPr>
        <p:txBody>
          <a:bodyPr wrap="square" rtlCol="0">
            <a:spAutoFit/>
          </a:bodyPr>
          <a:lstStyle/>
          <a:p>
            <a:r>
              <a:rPr lang="nl-NL" b="1" dirty="0"/>
              <a:t>Website</a:t>
            </a:r>
            <a:r>
              <a:rPr lang="nl-NL" dirty="0"/>
              <a:t>:	</a:t>
            </a:r>
            <a:r>
              <a:rPr lang="nl-NL" dirty="0">
                <a:hlinkClick r:id="rId4"/>
              </a:rPr>
              <a:t>www.cafegezienhw.nl</a:t>
            </a:r>
            <a:endParaRPr lang="nl-NL" dirty="0"/>
          </a:p>
          <a:p>
            <a:r>
              <a:rPr lang="nl-NL" b="1" dirty="0"/>
              <a:t>Email</a:t>
            </a:r>
            <a:r>
              <a:rPr lang="nl-NL" dirty="0"/>
              <a:t>:	</a:t>
            </a:r>
            <a:r>
              <a:rPr lang="nl-NL" dirty="0" err="1"/>
              <a:t>info@cafegezienhw.nl</a:t>
            </a:r>
            <a:endParaRPr lang="nl-NL" dirty="0"/>
          </a:p>
        </p:txBody>
      </p:sp>
      <p:sp>
        <p:nvSpPr>
          <p:cNvPr id="7" name="Tekstvak 6">
            <a:extLst>
              <a:ext uri="{FF2B5EF4-FFF2-40B4-BE49-F238E27FC236}">
                <a16:creationId xmlns:a16="http://schemas.microsoft.com/office/drawing/2014/main" id="{FB6BCD66-0823-C248-A1AE-3FEB245D5AF2}"/>
              </a:ext>
            </a:extLst>
          </p:cNvPr>
          <p:cNvSpPr txBox="1"/>
          <p:nvPr/>
        </p:nvSpPr>
        <p:spPr>
          <a:xfrm rot="18198003">
            <a:off x="9675149" y="4495538"/>
            <a:ext cx="2900856" cy="646331"/>
          </a:xfrm>
          <a:prstGeom prst="rect">
            <a:avLst/>
          </a:prstGeom>
          <a:noFill/>
        </p:spPr>
        <p:txBody>
          <a:bodyPr wrap="square" rtlCol="0">
            <a:spAutoFit/>
          </a:bodyPr>
          <a:lstStyle/>
          <a:p>
            <a:r>
              <a:rPr lang="nl-NL" sz="3600" dirty="0"/>
              <a:t>TOT ZIENS!</a:t>
            </a:r>
            <a:endParaRPr lang="nl-NL" dirty="0"/>
          </a:p>
        </p:txBody>
      </p:sp>
    </p:spTree>
    <p:extLst>
      <p:ext uri="{BB962C8B-B14F-4D97-AF65-F5344CB8AC3E}">
        <p14:creationId xmlns:p14="http://schemas.microsoft.com/office/powerpoint/2010/main" val="401288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0300BB2-F19A-49CE-A108-DBB3D60467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3078747" cy="1774555"/>
          </a:xfrm>
          <a:prstGeom prst="rect">
            <a:avLst/>
          </a:prstGeom>
        </p:spPr>
      </p:pic>
      <p:sp>
        <p:nvSpPr>
          <p:cNvPr id="2" name="Tekstvak 1">
            <a:extLst>
              <a:ext uri="{FF2B5EF4-FFF2-40B4-BE49-F238E27FC236}">
                <a16:creationId xmlns:a16="http://schemas.microsoft.com/office/drawing/2014/main" id="{D6367AC8-36A0-4043-A5CB-6D035A1A6507}"/>
              </a:ext>
            </a:extLst>
          </p:cNvPr>
          <p:cNvSpPr txBox="1"/>
          <p:nvPr/>
        </p:nvSpPr>
        <p:spPr>
          <a:xfrm>
            <a:off x="762000" y="2451100"/>
            <a:ext cx="10934700" cy="3785652"/>
          </a:xfrm>
          <a:prstGeom prst="rect">
            <a:avLst/>
          </a:prstGeom>
          <a:noFill/>
        </p:spPr>
        <p:txBody>
          <a:bodyPr wrap="square" rtlCol="0">
            <a:spAutoFit/>
          </a:bodyPr>
          <a:lstStyle/>
          <a:p>
            <a:r>
              <a:rPr lang="nl-NL" sz="2400" b="1" dirty="0"/>
              <a:t>Hoofddoelen van Café </a:t>
            </a:r>
            <a:r>
              <a:rPr lang="nl-NL" sz="2400" b="1" dirty="0" err="1"/>
              <a:t>GEZIeN</a:t>
            </a:r>
            <a:r>
              <a:rPr lang="nl-NL" sz="2400" b="1" dirty="0"/>
              <a:t> Hoeksche Waard:</a:t>
            </a:r>
          </a:p>
          <a:p>
            <a:endParaRPr lang="nl-NL" sz="2400" dirty="0"/>
          </a:p>
          <a:p>
            <a:pPr marL="457200" indent="-457200">
              <a:buAutoNum type="arabicPeriod"/>
            </a:pPr>
            <a:r>
              <a:rPr lang="nl-NL" sz="2400" dirty="0"/>
              <a:t>aan de hand van thema’s delen we kennis, tips en ervaringen met ouders uit de Hoeksche Waard. We maken hen wegwijs in de jeugdhulp en laten hen ervaren dat zij er niet alleen voor staan. Opvoeden doe je immers samen, ook en vooral als het wat moeilijker gaat.</a:t>
            </a:r>
          </a:p>
          <a:p>
            <a:pPr marL="457200" indent="-457200">
              <a:buAutoNum type="arabicPeriod"/>
            </a:pPr>
            <a:endParaRPr lang="nl-NL" sz="2400" dirty="0"/>
          </a:p>
          <a:p>
            <a:pPr marL="457200" indent="-457200">
              <a:buAutoNum type="arabicPeriod"/>
            </a:pPr>
            <a:r>
              <a:rPr lang="nl-NL" sz="2400" dirty="0"/>
              <a:t>de behoeften van deze ouders ophalen, alsmede de knelpunten die ouders ervaren in de jeugdhulp, om die vervolgens door te koppelen naar de betreffende beleidsmakers en bestuurders.</a:t>
            </a:r>
          </a:p>
        </p:txBody>
      </p:sp>
    </p:spTree>
    <p:extLst>
      <p:ext uri="{BB962C8B-B14F-4D97-AF65-F5344CB8AC3E}">
        <p14:creationId xmlns:p14="http://schemas.microsoft.com/office/powerpoint/2010/main" val="187887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33854686-8286-4539-B7F6-8DB345EE8EA6}"/>
              </a:ext>
            </a:extLst>
          </p:cNvPr>
          <p:cNvSpPr txBox="1"/>
          <p:nvPr/>
        </p:nvSpPr>
        <p:spPr>
          <a:xfrm>
            <a:off x="5308600" y="756015"/>
            <a:ext cx="9994900" cy="3416320"/>
          </a:xfrm>
          <a:prstGeom prst="rect">
            <a:avLst/>
          </a:prstGeom>
          <a:noFill/>
        </p:spPr>
        <p:txBody>
          <a:bodyPr wrap="square" rtlCol="0">
            <a:spAutoFit/>
          </a:bodyPr>
          <a:lstStyle/>
          <a:p>
            <a:r>
              <a:rPr lang="nl-NL" sz="2400" b="1" dirty="0"/>
              <a:t>Vier pijlers van Café </a:t>
            </a:r>
            <a:r>
              <a:rPr lang="nl-NL" sz="2400" b="1" dirty="0" err="1"/>
              <a:t>GEZIeN</a:t>
            </a:r>
            <a:r>
              <a:rPr lang="nl-NL" sz="2400" b="1" dirty="0"/>
              <a:t> HW:</a:t>
            </a:r>
          </a:p>
          <a:p>
            <a:endParaRPr lang="nl-NL" sz="2400" dirty="0"/>
          </a:p>
          <a:p>
            <a:pPr marL="457200" indent="-457200">
              <a:buAutoNum type="arabicPeriod"/>
            </a:pPr>
            <a:r>
              <a:rPr lang="nl-NL" sz="2400" dirty="0"/>
              <a:t>Ouders ontmoeten ouders</a:t>
            </a:r>
          </a:p>
          <a:p>
            <a:pPr marL="457200" indent="-457200">
              <a:buAutoNum type="arabicPeriod"/>
            </a:pPr>
            <a:r>
              <a:rPr lang="nl-NL" sz="2400" dirty="0"/>
              <a:t>Ouders ontmoeten professionals</a:t>
            </a:r>
          </a:p>
          <a:p>
            <a:pPr marL="457200" indent="-457200">
              <a:buAutoNum type="arabicPeriod"/>
            </a:pPr>
            <a:r>
              <a:rPr lang="nl-NL" sz="2400" dirty="0"/>
              <a:t>Deskundigheidsbevordering door lezingen</a:t>
            </a:r>
          </a:p>
          <a:p>
            <a:pPr marL="457200" indent="-457200">
              <a:buAutoNum type="arabicPeriod"/>
            </a:pPr>
            <a:r>
              <a:rPr lang="nl-NL" sz="2400" dirty="0"/>
              <a:t>Afstemming tussen beleid en praktijk</a:t>
            </a:r>
          </a:p>
          <a:p>
            <a:endParaRPr lang="nl-NL" sz="2400" dirty="0"/>
          </a:p>
          <a:p>
            <a:endParaRPr lang="nl-NL" sz="2400" dirty="0"/>
          </a:p>
          <a:p>
            <a:endParaRPr lang="nl-NL" sz="2400" dirty="0"/>
          </a:p>
        </p:txBody>
      </p:sp>
      <p:pic>
        <p:nvPicPr>
          <p:cNvPr id="5" name="Afbeelding 4">
            <a:extLst>
              <a:ext uri="{FF2B5EF4-FFF2-40B4-BE49-F238E27FC236}">
                <a16:creationId xmlns:a16="http://schemas.microsoft.com/office/drawing/2014/main" id="{2E79FBB1-AAD4-45F7-B4FD-AFC5FA4430F0}"/>
              </a:ext>
            </a:extLst>
          </p:cNvPr>
          <p:cNvPicPr>
            <a:picLocks noChangeAspect="1"/>
          </p:cNvPicPr>
          <p:nvPr/>
        </p:nvPicPr>
        <p:blipFill>
          <a:blip r:embed="rId2"/>
          <a:stretch>
            <a:fillRect/>
          </a:stretch>
        </p:blipFill>
        <p:spPr>
          <a:xfrm>
            <a:off x="0" y="3821929"/>
            <a:ext cx="5791702" cy="3036071"/>
          </a:xfrm>
          <a:prstGeom prst="rect">
            <a:avLst/>
          </a:prstGeom>
        </p:spPr>
      </p:pic>
      <p:pic>
        <p:nvPicPr>
          <p:cNvPr id="7" name="Afbeelding 6">
            <a:extLst>
              <a:ext uri="{FF2B5EF4-FFF2-40B4-BE49-F238E27FC236}">
                <a16:creationId xmlns:a16="http://schemas.microsoft.com/office/drawing/2014/main" id="{F2700595-393A-46A7-85F7-05D67D38B0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3078747" cy="1774555"/>
          </a:xfrm>
          <a:prstGeom prst="rect">
            <a:avLst/>
          </a:prstGeom>
        </p:spPr>
      </p:pic>
    </p:spTree>
    <p:extLst>
      <p:ext uri="{BB962C8B-B14F-4D97-AF65-F5344CB8AC3E}">
        <p14:creationId xmlns:p14="http://schemas.microsoft.com/office/powerpoint/2010/main" val="4237333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D0CBC2F-EE88-4657-833F-023EEAA2603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3078747" cy="1774555"/>
          </a:xfrm>
          <a:prstGeom prst="rect">
            <a:avLst/>
          </a:prstGeom>
        </p:spPr>
      </p:pic>
      <p:sp>
        <p:nvSpPr>
          <p:cNvPr id="2" name="Tekstvak 1">
            <a:extLst>
              <a:ext uri="{FF2B5EF4-FFF2-40B4-BE49-F238E27FC236}">
                <a16:creationId xmlns:a16="http://schemas.microsoft.com/office/drawing/2014/main" id="{5BEB5A42-3F2D-48D7-AD94-677385E83881}"/>
              </a:ext>
            </a:extLst>
          </p:cNvPr>
          <p:cNvSpPr txBox="1"/>
          <p:nvPr/>
        </p:nvSpPr>
        <p:spPr>
          <a:xfrm>
            <a:off x="1270000" y="2260600"/>
            <a:ext cx="8826500" cy="3231654"/>
          </a:xfrm>
          <a:prstGeom prst="rect">
            <a:avLst/>
          </a:prstGeom>
          <a:noFill/>
        </p:spPr>
        <p:txBody>
          <a:bodyPr wrap="square" rtlCol="0">
            <a:spAutoFit/>
          </a:bodyPr>
          <a:lstStyle/>
          <a:p>
            <a:r>
              <a:rPr lang="nl-NL" sz="2400" b="1" dirty="0"/>
              <a:t>De werkgroep van Café </a:t>
            </a:r>
            <a:r>
              <a:rPr lang="nl-NL" sz="2400" b="1" dirty="0" err="1"/>
              <a:t>GEZIeN</a:t>
            </a:r>
            <a:r>
              <a:rPr lang="nl-NL" sz="2400" b="1" dirty="0"/>
              <a:t> HW bestaat uit </a:t>
            </a:r>
          </a:p>
          <a:p>
            <a:endParaRPr lang="nl-NL" sz="2400" b="1" dirty="0"/>
          </a:p>
          <a:p>
            <a:pPr marL="285750" indent="-285750">
              <a:buFontTx/>
              <a:buChar char="-"/>
            </a:pPr>
            <a:r>
              <a:rPr lang="nl-NL" sz="2400" dirty="0"/>
              <a:t>Ervaringsdeskundige ouders/familieleden;</a:t>
            </a:r>
          </a:p>
          <a:p>
            <a:pPr marL="285750" indent="-285750">
              <a:buFontTx/>
              <a:buChar char="-"/>
            </a:pPr>
            <a:r>
              <a:rPr lang="nl-NL" sz="2400" dirty="0"/>
              <a:t>Jeugdprofessionals van de Jeugdteams Hoeksche Waard</a:t>
            </a:r>
          </a:p>
          <a:p>
            <a:pPr marL="285750" indent="-285750">
              <a:buFontTx/>
              <a:buChar char="-"/>
            </a:pPr>
            <a:endParaRPr lang="nl-NL" sz="2400" dirty="0"/>
          </a:p>
          <a:p>
            <a:r>
              <a:rPr lang="nl-NL" sz="2400" b="1" dirty="0"/>
              <a:t>In samenwerking met:</a:t>
            </a:r>
          </a:p>
          <a:p>
            <a:pPr marL="285750" indent="-285750">
              <a:buFontTx/>
              <a:buChar char="-"/>
            </a:pPr>
            <a:r>
              <a:rPr lang="nl-NL" sz="2400" dirty="0"/>
              <a:t> de Gemeente Hoeksche Waard</a:t>
            </a:r>
          </a:p>
          <a:p>
            <a:pPr marL="285750" indent="-285750">
              <a:buFontTx/>
              <a:buChar char="-"/>
            </a:pPr>
            <a:endParaRPr lang="nl-NL" dirty="0"/>
          </a:p>
          <a:p>
            <a:pPr marL="285750" indent="-285750">
              <a:buFontTx/>
              <a:buChar char="-"/>
            </a:pPr>
            <a:endParaRPr lang="nl-NL" dirty="0"/>
          </a:p>
        </p:txBody>
      </p:sp>
    </p:spTree>
    <p:extLst>
      <p:ext uri="{BB962C8B-B14F-4D97-AF65-F5344CB8AC3E}">
        <p14:creationId xmlns:p14="http://schemas.microsoft.com/office/powerpoint/2010/main" val="119312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6D51DA7-A7D8-456E-8288-ABBE8D1A8B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328"/>
            <a:ext cx="3078747" cy="1774555"/>
          </a:xfrm>
          <a:prstGeom prst="rect">
            <a:avLst/>
          </a:prstGeom>
        </p:spPr>
      </p:pic>
      <p:sp>
        <p:nvSpPr>
          <p:cNvPr id="3" name="Tekstvak 2">
            <a:extLst>
              <a:ext uri="{FF2B5EF4-FFF2-40B4-BE49-F238E27FC236}">
                <a16:creationId xmlns:a16="http://schemas.microsoft.com/office/drawing/2014/main" id="{DA357093-92EA-4284-93E7-A17E049DD37A}"/>
              </a:ext>
            </a:extLst>
          </p:cNvPr>
          <p:cNvSpPr txBox="1"/>
          <p:nvPr/>
        </p:nvSpPr>
        <p:spPr>
          <a:xfrm>
            <a:off x="3078747" y="722096"/>
            <a:ext cx="10496550" cy="1754326"/>
          </a:xfrm>
          <a:prstGeom prst="rect">
            <a:avLst/>
          </a:prstGeom>
          <a:noFill/>
        </p:spPr>
        <p:txBody>
          <a:bodyPr wrap="square" rtlCol="0">
            <a:spAutoFit/>
          </a:bodyPr>
          <a:lstStyle/>
          <a:p>
            <a:r>
              <a:rPr lang="nl-NL" sz="2400" b="1" dirty="0"/>
              <a:t>Organisatie van:</a:t>
            </a:r>
          </a:p>
          <a:p>
            <a:endParaRPr lang="nl-NL" b="1" dirty="0"/>
          </a:p>
          <a:p>
            <a:r>
              <a:rPr lang="nl-NL" sz="2000" dirty="0"/>
              <a:t>Themabijeenkomsten: 	4 x per jaar; januari, maart, mei, oktober</a:t>
            </a:r>
          </a:p>
          <a:p>
            <a:r>
              <a:rPr lang="nl-NL" sz="2000" dirty="0"/>
              <a:t>Inloopmomenten:	4 x per jaar; februari, april, juni, september</a:t>
            </a:r>
          </a:p>
          <a:p>
            <a:endParaRPr lang="nl-NL" sz="2400" dirty="0"/>
          </a:p>
        </p:txBody>
      </p:sp>
      <p:pic>
        <p:nvPicPr>
          <p:cNvPr id="6" name="Afbeelding 5">
            <a:extLst>
              <a:ext uri="{FF2B5EF4-FFF2-40B4-BE49-F238E27FC236}">
                <a16:creationId xmlns:a16="http://schemas.microsoft.com/office/drawing/2014/main" id="{1DC7D98B-150C-463A-AA32-DB9443E2DDCF}"/>
              </a:ext>
            </a:extLst>
          </p:cNvPr>
          <p:cNvPicPr>
            <a:picLocks noChangeAspect="1"/>
          </p:cNvPicPr>
          <p:nvPr/>
        </p:nvPicPr>
        <p:blipFill>
          <a:blip r:embed="rId3"/>
          <a:stretch>
            <a:fillRect/>
          </a:stretch>
        </p:blipFill>
        <p:spPr>
          <a:xfrm>
            <a:off x="0" y="4035307"/>
            <a:ext cx="5310076" cy="2822693"/>
          </a:xfrm>
          <a:prstGeom prst="rect">
            <a:avLst/>
          </a:prstGeom>
        </p:spPr>
      </p:pic>
      <p:sp>
        <p:nvSpPr>
          <p:cNvPr id="2" name="Tekstvak 1">
            <a:extLst>
              <a:ext uri="{FF2B5EF4-FFF2-40B4-BE49-F238E27FC236}">
                <a16:creationId xmlns:a16="http://schemas.microsoft.com/office/drawing/2014/main" id="{F6730D52-5543-1045-938B-094D325049F9}"/>
              </a:ext>
            </a:extLst>
          </p:cNvPr>
          <p:cNvSpPr txBox="1"/>
          <p:nvPr/>
        </p:nvSpPr>
        <p:spPr>
          <a:xfrm>
            <a:off x="3078746" y="2316631"/>
            <a:ext cx="7615757" cy="1077218"/>
          </a:xfrm>
          <a:prstGeom prst="rect">
            <a:avLst/>
          </a:prstGeom>
          <a:noFill/>
        </p:spPr>
        <p:txBody>
          <a:bodyPr wrap="square" rtlCol="0">
            <a:spAutoFit/>
          </a:bodyPr>
          <a:lstStyle/>
          <a:p>
            <a:r>
              <a:rPr lang="nl-NL" sz="2400" b="1" dirty="0"/>
              <a:t>Deelname aan:</a:t>
            </a:r>
          </a:p>
          <a:p>
            <a:endParaRPr lang="nl-NL" b="1" dirty="0"/>
          </a:p>
          <a:p>
            <a:r>
              <a:rPr lang="nl-NL" sz="2000" dirty="0"/>
              <a:t>“Bakkie in de Buurt” van Welzijn Hoeksche Waard</a:t>
            </a:r>
          </a:p>
        </p:txBody>
      </p:sp>
    </p:spTree>
    <p:extLst>
      <p:ext uri="{BB962C8B-B14F-4D97-AF65-F5344CB8AC3E}">
        <p14:creationId xmlns:p14="http://schemas.microsoft.com/office/powerpoint/2010/main" val="163906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AC6B420-7229-4E0D-90AF-9E205D5835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3078747" cy="1774555"/>
          </a:xfrm>
          <a:prstGeom prst="rect">
            <a:avLst/>
          </a:prstGeom>
        </p:spPr>
      </p:pic>
      <p:sp>
        <p:nvSpPr>
          <p:cNvPr id="2" name="Tekstvak 1">
            <a:extLst>
              <a:ext uri="{FF2B5EF4-FFF2-40B4-BE49-F238E27FC236}">
                <a16:creationId xmlns:a16="http://schemas.microsoft.com/office/drawing/2014/main" id="{B3E5BD44-BF82-4630-B86C-AF19C1C6195C}"/>
              </a:ext>
            </a:extLst>
          </p:cNvPr>
          <p:cNvSpPr txBox="1"/>
          <p:nvPr/>
        </p:nvSpPr>
        <p:spPr>
          <a:xfrm>
            <a:off x="1416050" y="2480685"/>
            <a:ext cx="9359900" cy="2585323"/>
          </a:xfrm>
          <a:prstGeom prst="rect">
            <a:avLst/>
          </a:prstGeom>
          <a:noFill/>
        </p:spPr>
        <p:txBody>
          <a:bodyPr wrap="square" rtlCol="0">
            <a:spAutoFit/>
          </a:bodyPr>
          <a:lstStyle/>
          <a:p>
            <a:r>
              <a:rPr lang="nl-NL" sz="2400" b="1" dirty="0"/>
              <a:t>Voor de 4 themabijeenkomsten worden uitgenodigd:</a:t>
            </a:r>
          </a:p>
          <a:p>
            <a:endParaRPr lang="nl-NL" sz="2400" b="1" dirty="0"/>
          </a:p>
          <a:p>
            <a:pPr marL="342900" indent="-342900">
              <a:buAutoNum type="arabicPeriod"/>
            </a:pPr>
            <a:r>
              <a:rPr lang="nl-NL" sz="2400" dirty="0"/>
              <a:t>Ouders, grootouders, pleegouders, verzorgers of begeleiders van kinderen met of zonder zorgvraag.</a:t>
            </a:r>
          </a:p>
          <a:p>
            <a:pPr marL="342900" indent="-342900">
              <a:buAutoNum type="arabicPeriod"/>
            </a:pPr>
            <a:r>
              <a:rPr lang="nl-NL" sz="2400" dirty="0"/>
              <a:t>Jeugdprofessionals en leerkrachten </a:t>
            </a:r>
          </a:p>
          <a:p>
            <a:pPr marL="342900" indent="-342900">
              <a:buAutoNum type="arabicPeriod"/>
            </a:pPr>
            <a:r>
              <a:rPr lang="nl-NL" sz="2400" dirty="0"/>
              <a:t>Beleidsmedewerkers van de gemeentelijke organisatie</a:t>
            </a:r>
          </a:p>
          <a:p>
            <a:endParaRPr lang="nl-NL" dirty="0"/>
          </a:p>
        </p:txBody>
      </p:sp>
    </p:spTree>
    <p:extLst>
      <p:ext uri="{BB962C8B-B14F-4D97-AF65-F5344CB8AC3E}">
        <p14:creationId xmlns:p14="http://schemas.microsoft.com/office/powerpoint/2010/main" val="1630818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B3484A32-EECB-46AD-9A18-D28361B336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51189"/>
            <a:ext cx="3078747" cy="1774555"/>
          </a:xfrm>
          <a:prstGeom prst="rect">
            <a:avLst/>
          </a:prstGeom>
        </p:spPr>
      </p:pic>
      <p:sp>
        <p:nvSpPr>
          <p:cNvPr id="8" name="Tekstvak 7">
            <a:extLst>
              <a:ext uri="{FF2B5EF4-FFF2-40B4-BE49-F238E27FC236}">
                <a16:creationId xmlns:a16="http://schemas.microsoft.com/office/drawing/2014/main" id="{DCBA1861-D4E5-4645-B6D9-4BA2DAB35B34}"/>
              </a:ext>
            </a:extLst>
          </p:cNvPr>
          <p:cNvSpPr txBox="1"/>
          <p:nvPr/>
        </p:nvSpPr>
        <p:spPr>
          <a:xfrm>
            <a:off x="3727578" y="1319897"/>
            <a:ext cx="7882156" cy="3785652"/>
          </a:xfrm>
          <a:prstGeom prst="rect">
            <a:avLst/>
          </a:prstGeom>
          <a:noFill/>
        </p:spPr>
        <p:txBody>
          <a:bodyPr wrap="square" rtlCol="0">
            <a:spAutoFit/>
          </a:bodyPr>
          <a:lstStyle/>
          <a:p>
            <a:r>
              <a:rPr lang="nl-NL" sz="2400" b="1" dirty="0"/>
              <a:t>IEDER KIND IS ANDERS</a:t>
            </a:r>
          </a:p>
          <a:p>
            <a:r>
              <a:rPr lang="nl-NL" sz="2400" b="1" dirty="0"/>
              <a:t>FEESTDAGEN: FEESTELIJKE OF VRESELIJKE DAGEN?</a:t>
            </a:r>
          </a:p>
          <a:p>
            <a:r>
              <a:rPr lang="nl-NL" sz="2400" b="1" dirty="0"/>
              <a:t>PASSEND ONDERWIJS</a:t>
            </a:r>
          </a:p>
          <a:p>
            <a:r>
              <a:rPr lang="nl-NL" sz="2400" b="1" dirty="0"/>
              <a:t>SOCIAL MEDIA EN GAMEN</a:t>
            </a:r>
          </a:p>
          <a:p>
            <a:r>
              <a:rPr lang="nl-NL" sz="2400" b="1" dirty="0"/>
              <a:t>VOEDING EN EETPROBLEMEN</a:t>
            </a:r>
          </a:p>
          <a:p>
            <a:r>
              <a:rPr lang="nl-NL" sz="2400" b="1" dirty="0"/>
              <a:t>HOE GAAT HET NU MET JOU, ALS OUDER VAN? </a:t>
            </a:r>
          </a:p>
          <a:p>
            <a:r>
              <a:rPr lang="nl-NL" sz="2400" b="1" dirty="0"/>
              <a:t>HELP, EEN PUBER IN HUIS</a:t>
            </a:r>
          </a:p>
          <a:p>
            <a:r>
              <a:rPr lang="nl-NL" sz="2400" b="1" dirty="0"/>
              <a:t>WIE, WAT, WAAR IN DE HW? – Sport, Vrije Tijd en meer…</a:t>
            </a:r>
          </a:p>
          <a:p>
            <a:r>
              <a:rPr lang="nl-NL" sz="2400" b="1" dirty="0"/>
              <a:t>PRIKKELVERWERKING</a:t>
            </a:r>
          </a:p>
          <a:p>
            <a:pPr algn="l"/>
            <a:endParaRPr lang="nl-NL" sz="2400" b="1" dirty="0"/>
          </a:p>
        </p:txBody>
      </p:sp>
      <p:sp>
        <p:nvSpPr>
          <p:cNvPr id="15" name="Tekstvak 14">
            <a:extLst>
              <a:ext uri="{FF2B5EF4-FFF2-40B4-BE49-F238E27FC236}">
                <a16:creationId xmlns:a16="http://schemas.microsoft.com/office/drawing/2014/main" id="{3B0B6C6B-22EF-425D-9429-CDF803663625}"/>
              </a:ext>
            </a:extLst>
          </p:cNvPr>
          <p:cNvSpPr txBox="1"/>
          <p:nvPr/>
        </p:nvSpPr>
        <p:spPr>
          <a:xfrm>
            <a:off x="3753324" y="415247"/>
            <a:ext cx="3715034" cy="523220"/>
          </a:xfrm>
          <a:prstGeom prst="rect">
            <a:avLst/>
          </a:prstGeom>
          <a:noFill/>
        </p:spPr>
        <p:txBody>
          <a:bodyPr wrap="square" rtlCol="0">
            <a:spAutoFit/>
          </a:bodyPr>
          <a:lstStyle/>
          <a:p>
            <a:pPr algn="l"/>
            <a:r>
              <a:rPr lang="nl-NL" sz="2800" dirty="0">
                <a:solidFill>
                  <a:srgbClr val="FF0000"/>
                </a:solidFill>
              </a:rPr>
              <a:t>THEMA’S: </a:t>
            </a:r>
          </a:p>
        </p:txBody>
      </p:sp>
    </p:spTree>
    <p:extLst>
      <p:ext uri="{BB962C8B-B14F-4D97-AF65-F5344CB8AC3E}">
        <p14:creationId xmlns:p14="http://schemas.microsoft.com/office/powerpoint/2010/main" val="200485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B1517DB-6BAC-44C6-8BC5-394FBFA2352D}"/>
              </a:ext>
            </a:extLst>
          </p:cNvPr>
          <p:cNvSpPr txBox="1"/>
          <p:nvPr/>
        </p:nvSpPr>
        <p:spPr>
          <a:xfrm>
            <a:off x="1460500" y="2540000"/>
            <a:ext cx="9271000" cy="3046988"/>
          </a:xfrm>
          <a:prstGeom prst="rect">
            <a:avLst/>
          </a:prstGeom>
          <a:noFill/>
        </p:spPr>
        <p:txBody>
          <a:bodyPr wrap="square" rtlCol="0">
            <a:spAutoFit/>
          </a:bodyPr>
          <a:lstStyle/>
          <a:p>
            <a:r>
              <a:rPr lang="nl-NL" sz="2400" b="1" dirty="0"/>
              <a:t>Voor de inloopmomenten worden uitgenodigd:</a:t>
            </a:r>
          </a:p>
          <a:p>
            <a:endParaRPr lang="nl-NL" sz="2400" b="1" dirty="0"/>
          </a:p>
          <a:p>
            <a:pPr marL="342900" indent="-342900">
              <a:buAutoNum type="arabicPeriod"/>
            </a:pPr>
            <a:r>
              <a:rPr lang="nl-NL" sz="2400" dirty="0"/>
              <a:t>Ouders</a:t>
            </a:r>
          </a:p>
          <a:p>
            <a:pPr marL="342900" indent="-342900">
              <a:buAutoNum type="arabicPeriod"/>
            </a:pPr>
            <a:r>
              <a:rPr lang="nl-NL" sz="2400" dirty="0"/>
              <a:t>Grootouders</a:t>
            </a:r>
          </a:p>
          <a:p>
            <a:pPr marL="342900" indent="-342900">
              <a:buAutoNum type="arabicPeriod"/>
            </a:pPr>
            <a:r>
              <a:rPr lang="nl-NL" sz="2400" dirty="0"/>
              <a:t>Verzorgers</a:t>
            </a:r>
          </a:p>
          <a:p>
            <a:pPr marL="342900" indent="-342900">
              <a:buAutoNum type="arabicPeriod"/>
            </a:pPr>
            <a:r>
              <a:rPr lang="nl-NL" sz="2400" dirty="0"/>
              <a:t>Naaste familieleden</a:t>
            </a:r>
          </a:p>
          <a:p>
            <a:pPr marL="342900" indent="-342900">
              <a:buAutoNum type="arabicPeriod"/>
            </a:pPr>
            <a:r>
              <a:rPr lang="nl-NL" sz="2400" dirty="0"/>
              <a:t>Indien gewenst een professional om uitleg te geven over een bepaald onderwerp.</a:t>
            </a:r>
          </a:p>
        </p:txBody>
      </p:sp>
      <p:pic>
        <p:nvPicPr>
          <p:cNvPr id="5" name="Afbeelding 4">
            <a:extLst>
              <a:ext uri="{FF2B5EF4-FFF2-40B4-BE49-F238E27FC236}">
                <a16:creationId xmlns:a16="http://schemas.microsoft.com/office/drawing/2014/main" id="{23F31BA1-63E2-C042-889C-A3D7C01350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3078747" cy="1774555"/>
          </a:xfrm>
          <a:prstGeom prst="rect">
            <a:avLst/>
          </a:prstGeom>
        </p:spPr>
      </p:pic>
    </p:spTree>
    <p:extLst>
      <p:ext uri="{BB962C8B-B14F-4D97-AF65-F5344CB8AC3E}">
        <p14:creationId xmlns:p14="http://schemas.microsoft.com/office/powerpoint/2010/main" val="204250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A672A42-3BB0-455E-BD4C-43222C2E6C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3078747" cy="1774555"/>
          </a:xfrm>
          <a:prstGeom prst="rect">
            <a:avLst/>
          </a:prstGeom>
        </p:spPr>
      </p:pic>
      <p:sp>
        <p:nvSpPr>
          <p:cNvPr id="2" name="Tekstvak 1">
            <a:extLst>
              <a:ext uri="{FF2B5EF4-FFF2-40B4-BE49-F238E27FC236}">
                <a16:creationId xmlns:a16="http://schemas.microsoft.com/office/drawing/2014/main" id="{339E454C-D89F-49CF-AF0E-FAC09057E761}"/>
              </a:ext>
            </a:extLst>
          </p:cNvPr>
          <p:cNvSpPr txBox="1"/>
          <p:nvPr/>
        </p:nvSpPr>
        <p:spPr>
          <a:xfrm>
            <a:off x="2946400" y="1349574"/>
            <a:ext cx="9880600" cy="4893647"/>
          </a:xfrm>
          <a:prstGeom prst="rect">
            <a:avLst/>
          </a:prstGeom>
          <a:noFill/>
        </p:spPr>
        <p:txBody>
          <a:bodyPr wrap="square" rtlCol="0">
            <a:spAutoFit/>
          </a:bodyPr>
          <a:lstStyle/>
          <a:p>
            <a:r>
              <a:rPr lang="nl-NL" sz="2400" b="1" dirty="0"/>
              <a:t>Kracht</a:t>
            </a:r>
          </a:p>
          <a:p>
            <a:endParaRPr lang="nl-NL" sz="2400" dirty="0"/>
          </a:p>
          <a:p>
            <a:r>
              <a:rPr lang="nl-NL" sz="2400" dirty="0"/>
              <a:t>Het helpt ouders te weten:</a:t>
            </a:r>
          </a:p>
          <a:p>
            <a:endParaRPr lang="nl-NL" sz="2400" dirty="0"/>
          </a:p>
          <a:p>
            <a:r>
              <a:rPr lang="nl-NL" sz="2400" dirty="0"/>
              <a:t>dat zij er niet alleen voor staan, </a:t>
            </a:r>
          </a:p>
          <a:p>
            <a:r>
              <a:rPr lang="nl-NL" sz="2400" dirty="0"/>
              <a:t>dat iemand anders de weg al bewandeld heeft, </a:t>
            </a:r>
          </a:p>
          <a:p>
            <a:r>
              <a:rPr lang="nl-NL" sz="2400" dirty="0"/>
              <a:t>dat zij begrip vinden met een half woord, </a:t>
            </a:r>
          </a:p>
          <a:p>
            <a:r>
              <a:rPr lang="nl-NL" sz="2400" dirty="0"/>
              <a:t>dat zij kennis aangereikt krijgen en tips en ervaringen kunnen delen, </a:t>
            </a:r>
          </a:p>
          <a:p>
            <a:r>
              <a:rPr lang="nl-NL" sz="2400" dirty="0"/>
              <a:t>dat zij hun verhaal en zorgen kwijt kunnen aan een gelijkgestemde en </a:t>
            </a:r>
          </a:p>
          <a:p>
            <a:r>
              <a:rPr lang="nl-NL" sz="2400" dirty="0"/>
              <a:t>dat zij zich gehoord voelen. </a:t>
            </a:r>
          </a:p>
          <a:p>
            <a:endParaRPr lang="nl-NL" sz="2400" dirty="0"/>
          </a:p>
          <a:p>
            <a:r>
              <a:rPr lang="nl-NL" sz="2400" dirty="0"/>
              <a:t>Het geeft ouders rust én de kracht om de juiste weg te vinden, </a:t>
            </a:r>
          </a:p>
          <a:p>
            <a:r>
              <a:rPr lang="nl-NL" sz="2400" dirty="0"/>
              <a:t>voor zichzelf en hun kind.</a:t>
            </a:r>
          </a:p>
        </p:txBody>
      </p:sp>
    </p:spTree>
    <p:extLst>
      <p:ext uri="{BB962C8B-B14F-4D97-AF65-F5344CB8AC3E}">
        <p14:creationId xmlns:p14="http://schemas.microsoft.com/office/powerpoint/2010/main" val="213669843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428</Words>
  <Application>Microsoft Macintosh PowerPoint</Application>
  <PresentationFormat>Breedbeeld</PresentationFormat>
  <Paragraphs>70</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Calibri Light</vt:lpstr>
      <vt:lpstr>Copperplate Gothic Bold</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Nathalie Looij</dc:creator>
  <cp:lastModifiedBy>diana kievit</cp:lastModifiedBy>
  <cp:revision>21</cp:revision>
  <dcterms:created xsi:type="dcterms:W3CDTF">2019-03-28T15:55:29Z</dcterms:created>
  <dcterms:modified xsi:type="dcterms:W3CDTF">2019-11-17T22:09:56Z</dcterms:modified>
</cp:coreProperties>
</file>